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60" r:id="rId5"/>
    <p:sldId id="267" r:id="rId6"/>
    <p:sldId id="266" r:id="rId7"/>
    <p:sldId id="273" r:id="rId8"/>
    <p:sldId id="262" r:id="rId9"/>
    <p:sldId id="274" r:id="rId10"/>
    <p:sldId id="275" r:id="rId11"/>
    <p:sldId id="276" r:id="rId12"/>
    <p:sldId id="261" r:id="rId13"/>
    <p:sldId id="270" r:id="rId14"/>
    <p:sldId id="264" r:id="rId15"/>
    <p:sldId id="269" r:id="rId16"/>
    <p:sldId id="259" r:id="rId17"/>
    <p:sldId id="265" r:id="rId18"/>
    <p:sldId id="278" r:id="rId19"/>
    <p:sldId id="279" r:id="rId20"/>
    <p:sldId id="280" r:id="rId21"/>
    <p:sldId id="281" r:id="rId22"/>
    <p:sldId id="28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6" d="100"/>
          <a:sy n="66" d="100"/>
        </p:scale>
        <p:origin x="668"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CDBEF-721A-461D-8F33-CFF70562B7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A08ACEC-8B75-49EB-8B80-3CB9835E87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D3FEEDE-2089-43F4-B910-49D39EAFF974}"/>
              </a:ext>
            </a:extLst>
          </p:cNvPr>
          <p:cNvSpPr>
            <a:spLocks noGrp="1"/>
          </p:cNvSpPr>
          <p:nvPr>
            <p:ph type="dt" sz="half" idx="10"/>
          </p:nvPr>
        </p:nvSpPr>
        <p:spPr/>
        <p:txBody>
          <a:bodyPr/>
          <a:lstStyle/>
          <a:p>
            <a:fld id="{239FCBAA-39A4-4CB4-A03B-64D72F449FE2}" type="datetimeFigureOut">
              <a:rPr lang="en-IN" smtClean="0"/>
              <a:t>26-12-2021</a:t>
            </a:fld>
            <a:endParaRPr lang="en-IN"/>
          </a:p>
        </p:txBody>
      </p:sp>
      <p:sp>
        <p:nvSpPr>
          <p:cNvPr id="5" name="Footer Placeholder 4">
            <a:extLst>
              <a:ext uri="{FF2B5EF4-FFF2-40B4-BE49-F238E27FC236}">
                <a16:creationId xmlns:a16="http://schemas.microsoft.com/office/drawing/2014/main" id="{E7DB9498-81B7-4EC8-AA5D-A2443B66153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1734630-A7C6-4B33-9B1F-C5DE34A5591A}"/>
              </a:ext>
            </a:extLst>
          </p:cNvPr>
          <p:cNvSpPr>
            <a:spLocks noGrp="1"/>
          </p:cNvSpPr>
          <p:nvPr>
            <p:ph type="sldNum" sz="quarter" idx="12"/>
          </p:nvPr>
        </p:nvSpPr>
        <p:spPr/>
        <p:txBody>
          <a:bodyPr/>
          <a:lstStyle/>
          <a:p>
            <a:fld id="{128952D9-6046-4C39-8546-8609B0F0D876}" type="slidenum">
              <a:rPr lang="en-IN" smtClean="0"/>
              <a:t>‹#›</a:t>
            </a:fld>
            <a:endParaRPr lang="en-IN"/>
          </a:p>
        </p:txBody>
      </p:sp>
    </p:spTree>
    <p:extLst>
      <p:ext uri="{BB962C8B-B14F-4D97-AF65-F5344CB8AC3E}">
        <p14:creationId xmlns:p14="http://schemas.microsoft.com/office/powerpoint/2010/main" val="2310670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68238-37A9-47EA-90ED-E20FE754F1E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B34BF20-54FC-4E24-90B0-A8F64D84EB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650FC00-02EA-4763-AF29-96790A52EE34}"/>
              </a:ext>
            </a:extLst>
          </p:cNvPr>
          <p:cNvSpPr>
            <a:spLocks noGrp="1"/>
          </p:cNvSpPr>
          <p:nvPr>
            <p:ph type="dt" sz="half" idx="10"/>
          </p:nvPr>
        </p:nvSpPr>
        <p:spPr/>
        <p:txBody>
          <a:bodyPr/>
          <a:lstStyle/>
          <a:p>
            <a:fld id="{239FCBAA-39A4-4CB4-A03B-64D72F449FE2}" type="datetimeFigureOut">
              <a:rPr lang="en-IN" smtClean="0"/>
              <a:t>26-12-2021</a:t>
            </a:fld>
            <a:endParaRPr lang="en-IN"/>
          </a:p>
        </p:txBody>
      </p:sp>
      <p:sp>
        <p:nvSpPr>
          <p:cNvPr id="5" name="Footer Placeholder 4">
            <a:extLst>
              <a:ext uri="{FF2B5EF4-FFF2-40B4-BE49-F238E27FC236}">
                <a16:creationId xmlns:a16="http://schemas.microsoft.com/office/drawing/2014/main" id="{AADB14CA-886B-4164-828A-9CED66F5C5C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145673C-3BF5-4619-B132-DD3A7607608B}"/>
              </a:ext>
            </a:extLst>
          </p:cNvPr>
          <p:cNvSpPr>
            <a:spLocks noGrp="1"/>
          </p:cNvSpPr>
          <p:nvPr>
            <p:ph type="sldNum" sz="quarter" idx="12"/>
          </p:nvPr>
        </p:nvSpPr>
        <p:spPr/>
        <p:txBody>
          <a:bodyPr/>
          <a:lstStyle/>
          <a:p>
            <a:fld id="{128952D9-6046-4C39-8546-8609B0F0D876}" type="slidenum">
              <a:rPr lang="en-IN" smtClean="0"/>
              <a:t>‹#›</a:t>
            </a:fld>
            <a:endParaRPr lang="en-IN"/>
          </a:p>
        </p:txBody>
      </p:sp>
    </p:spTree>
    <p:extLst>
      <p:ext uri="{BB962C8B-B14F-4D97-AF65-F5344CB8AC3E}">
        <p14:creationId xmlns:p14="http://schemas.microsoft.com/office/powerpoint/2010/main" val="3884974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5AADBE-9C17-404C-A2DE-460BB309A74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40A3C88-8DEF-4516-BA2E-94429074F5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84D0A56-7987-4A45-9BFD-2DC200928FB1}"/>
              </a:ext>
            </a:extLst>
          </p:cNvPr>
          <p:cNvSpPr>
            <a:spLocks noGrp="1"/>
          </p:cNvSpPr>
          <p:nvPr>
            <p:ph type="dt" sz="half" idx="10"/>
          </p:nvPr>
        </p:nvSpPr>
        <p:spPr/>
        <p:txBody>
          <a:bodyPr/>
          <a:lstStyle/>
          <a:p>
            <a:fld id="{239FCBAA-39A4-4CB4-A03B-64D72F449FE2}" type="datetimeFigureOut">
              <a:rPr lang="en-IN" smtClean="0"/>
              <a:t>26-12-2021</a:t>
            </a:fld>
            <a:endParaRPr lang="en-IN"/>
          </a:p>
        </p:txBody>
      </p:sp>
      <p:sp>
        <p:nvSpPr>
          <p:cNvPr id="5" name="Footer Placeholder 4">
            <a:extLst>
              <a:ext uri="{FF2B5EF4-FFF2-40B4-BE49-F238E27FC236}">
                <a16:creationId xmlns:a16="http://schemas.microsoft.com/office/drawing/2014/main" id="{3AE47AC5-0C60-4B61-8535-801EB779E2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BBEAF88-4135-45F8-B488-E6E57AFB4E54}"/>
              </a:ext>
            </a:extLst>
          </p:cNvPr>
          <p:cNvSpPr>
            <a:spLocks noGrp="1"/>
          </p:cNvSpPr>
          <p:nvPr>
            <p:ph type="sldNum" sz="quarter" idx="12"/>
          </p:nvPr>
        </p:nvSpPr>
        <p:spPr/>
        <p:txBody>
          <a:bodyPr/>
          <a:lstStyle/>
          <a:p>
            <a:fld id="{128952D9-6046-4C39-8546-8609B0F0D876}" type="slidenum">
              <a:rPr lang="en-IN" smtClean="0"/>
              <a:t>‹#›</a:t>
            </a:fld>
            <a:endParaRPr lang="en-IN"/>
          </a:p>
        </p:txBody>
      </p:sp>
    </p:spTree>
    <p:extLst>
      <p:ext uri="{BB962C8B-B14F-4D97-AF65-F5344CB8AC3E}">
        <p14:creationId xmlns:p14="http://schemas.microsoft.com/office/powerpoint/2010/main" val="2807768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C92F5-40A4-42EE-9A12-F1947B015B9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37F0FB2-FDD0-4B39-B341-81086E1DC9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7132DF2-760E-48E8-A8F8-962051CE1E76}"/>
              </a:ext>
            </a:extLst>
          </p:cNvPr>
          <p:cNvSpPr>
            <a:spLocks noGrp="1"/>
          </p:cNvSpPr>
          <p:nvPr>
            <p:ph type="dt" sz="half" idx="10"/>
          </p:nvPr>
        </p:nvSpPr>
        <p:spPr/>
        <p:txBody>
          <a:bodyPr/>
          <a:lstStyle/>
          <a:p>
            <a:fld id="{239FCBAA-39A4-4CB4-A03B-64D72F449FE2}" type="datetimeFigureOut">
              <a:rPr lang="en-IN" smtClean="0"/>
              <a:t>26-12-2021</a:t>
            </a:fld>
            <a:endParaRPr lang="en-IN"/>
          </a:p>
        </p:txBody>
      </p:sp>
      <p:sp>
        <p:nvSpPr>
          <p:cNvPr id="5" name="Footer Placeholder 4">
            <a:extLst>
              <a:ext uri="{FF2B5EF4-FFF2-40B4-BE49-F238E27FC236}">
                <a16:creationId xmlns:a16="http://schemas.microsoft.com/office/drawing/2014/main" id="{E44ACE75-D408-4831-9374-9188FDDBF67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0E19808-3702-476F-B002-C07B2FB02F63}"/>
              </a:ext>
            </a:extLst>
          </p:cNvPr>
          <p:cNvSpPr>
            <a:spLocks noGrp="1"/>
          </p:cNvSpPr>
          <p:nvPr>
            <p:ph type="sldNum" sz="quarter" idx="12"/>
          </p:nvPr>
        </p:nvSpPr>
        <p:spPr/>
        <p:txBody>
          <a:bodyPr/>
          <a:lstStyle/>
          <a:p>
            <a:fld id="{128952D9-6046-4C39-8546-8609B0F0D876}" type="slidenum">
              <a:rPr lang="en-IN" smtClean="0"/>
              <a:t>‹#›</a:t>
            </a:fld>
            <a:endParaRPr lang="en-IN"/>
          </a:p>
        </p:txBody>
      </p:sp>
    </p:spTree>
    <p:extLst>
      <p:ext uri="{BB962C8B-B14F-4D97-AF65-F5344CB8AC3E}">
        <p14:creationId xmlns:p14="http://schemas.microsoft.com/office/powerpoint/2010/main" val="26642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834C7-9BA5-4B7D-838B-3711E4890C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9FEE526-2E40-4E60-9137-4AE720CE08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7DBA33D-8723-44A1-8B10-147A4F5CCEE8}"/>
              </a:ext>
            </a:extLst>
          </p:cNvPr>
          <p:cNvSpPr>
            <a:spLocks noGrp="1"/>
          </p:cNvSpPr>
          <p:nvPr>
            <p:ph type="dt" sz="half" idx="10"/>
          </p:nvPr>
        </p:nvSpPr>
        <p:spPr/>
        <p:txBody>
          <a:bodyPr/>
          <a:lstStyle/>
          <a:p>
            <a:fld id="{239FCBAA-39A4-4CB4-A03B-64D72F449FE2}" type="datetimeFigureOut">
              <a:rPr lang="en-IN" smtClean="0"/>
              <a:t>26-12-2021</a:t>
            </a:fld>
            <a:endParaRPr lang="en-IN"/>
          </a:p>
        </p:txBody>
      </p:sp>
      <p:sp>
        <p:nvSpPr>
          <p:cNvPr id="5" name="Footer Placeholder 4">
            <a:extLst>
              <a:ext uri="{FF2B5EF4-FFF2-40B4-BE49-F238E27FC236}">
                <a16:creationId xmlns:a16="http://schemas.microsoft.com/office/drawing/2014/main" id="{9A69C6BC-9B1E-4371-ACE3-F718D735E44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BAB9ECD-AE14-411B-A0EF-9CAAD27A5553}"/>
              </a:ext>
            </a:extLst>
          </p:cNvPr>
          <p:cNvSpPr>
            <a:spLocks noGrp="1"/>
          </p:cNvSpPr>
          <p:nvPr>
            <p:ph type="sldNum" sz="quarter" idx="12"/>
          </p:nvPr>
        </p:nvSpPr>
        <p:spPr/>
        <p:txBody>
          <a:bodyPr/>
          <a:lstStyle/>
          <a:p>
            <a:fld id="{128952D9-6046-4C39-8546-8609B0F0D876}" type="slidenum">
              <a:rPr lang="en-IN" smtClean="0"/>
              <a:t>‹#›</a:t>
            </a:fld>
            <a:endParaRPr lang="en-IN"/>
          </a:p>
        </p:txBody>
      </p:sp>
    </p:spTree>
    <p:extLst>
      <p:ext uri="{BB962C8B-B14F-4D97-AF65-F5344CB8AC3E}">
        <p14:creationId xmlns:p14="http://schemas.microsoft.com/office/powerpoint/2010/main" val="4032941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17605-C361-4A05-A2B2-C75713CE3EE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B12F770-7C00-4AC0-8D9F-FAC4731877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6503527-850A-42D6-B287-0B756542D97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329EBE5-515B-4604-8205-D057DDCCF08D}"/>
              </a:ext>
            </a:extLst>
          </p:cNvPr>
          <p:cNvSpPr>
            <a:spLocks noGrp="1"/>
          </p:cNvSpPr>
          <p:nvPr>
            <p:ph type="dt" sz="half" idx="10"/>
          </p:nvPr>
        </p:nvSpPr>
        <p:spPr/>
        <p:txBody>
          <a:bodyPr/>
          <a:lstStyle/>
          <a:p>
            <a:fld id="{239FCBAA-39A4-4CB4-A03B-64D72F449FE2}" type="datetimeFigureOut">
              <a:rPr lang="en-IN" smtClean="0"/>
              <a:t>26-12-2021</a:t>
            </a:fld>
            <a:endParaRPr lang="en-IN"/>
          </a:p>
        </p:txBody>
      </p:sp>
      <p:sp>
        <p:nvSpPr>
          <p:cNvPr id="6" name="Footer Placeholder 5">
            <a:extLst>
              <a:ext uri="{FF2B5EF4-FFF2-40B4-BE49-F238E27FC236}">
                <a16:creationId xmlns:a16="http://schemas.microsoft.com/office/drawing/2014/main" id="{C17020E4-9972-4799-907B-9A96093A9BA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30EE3E5-16A1-40AB-A345-3A510F986AC0}"/>
              </a:ext>
            </a:extLst>
          </p:cNvPr>
          <p:cNvSpPr>
            <a:spLocks noGrp="1"/>
          </p:cNvSpPr>
          <p:nvPr>
            <p:ph type="sldNum" sz="quarter" idx="12"/>
          </p:nvPr>
        </p:nvSpPr>
        <p:spPr/>
        <p:txBody>
          <a:bodyPr/>
          <a:lstStyle/>
          <a:p>
            <a:fld id="{128952D9-6046-4C39-8546-8609B0F0D876}" type="slidenum">
              <a:rPr lang="en-IN" smtClean="0"/>
              <a:t>‹#›</a:t>
            </a:fld>
            <a:endParaRPr lang="en-IN"/>
          </a:p>
        </p:txBody>
      </p:sp>
    </p:spTree>
    <p:extLst>
      <p:ext uri="{BB962C8B-B14F-4D97-AF65-F5344CB8AC3E}">
        <p14:creationId xmlns:p14="http://schemas.microsoft.com/office/powerpoint/2010/main" val="3585009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293EC-3F7C-4B15-9294-12425AACE1B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2DB6A12-97E2-4E4E-87F5-B1762DB64D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2F3E8AF-FBAB-498B-B362-3FBFB32336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1F96191-2AC3-4710-B184-2F3A837E4D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9070272-7A44-4EE7-B45B-6E226D2D6D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6290296-58CF-479D-8446-EEF01F9B16BF}"/>
              </a:ext>
            </a:extLst>
          </p:cNvPr>
          <p:cNvSpPr>
            <a:spLocks noGrp="1"/>
          </p:cNvSpPr>
          <p:nvPr>
            <p:ph type="dt" sz="half" idx="10"/>
          </p:nvPr>
        </p:nvSpPr>
        <p:spPr/>
        <p:txBody>
          <a:bodyPr/>
          <a:lstStyle/>
          <a:p>
            <a:fld id="{239FCBAA-39A4-4CB4-A03B-64D72F449FE2}" type="datetimeFigureOut">
              <a:rPr lang="en-IN" smtClean="0"/>
              <a:t>26-12-2021</a:t>
            </a:fld>
            <a:endParaRPr lang="en-IN"/>
          </a:p>
        </p:txBody>
      </p:sp>
      <p:sp>
        <p:nvSpPr>
          <p:cNvPr id="8" name="Footer Placeholder 7">
            <a:extLst>
              <a:ext uri="{FF2B5EF4-FFF2-40B4-BE49-F238E27FC236}">
                <a16:creationId xmlns:a16="http://schemas.microsoft.com/office/drawing/2014/main" id="{74108B08-F3A3-49B1-88B4-BF16504BCC0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19BAA47-D3C7-4336-A16F-1A5D2D53817B}"/>
              </a:ext>
            </a:extLst>
          </p:cNvPr>
          <p:cNvSpPr>
            <a:spLocks noGrp="1"/>
          </p:cNvSpPr>
          <p:nvPr>
            <p:ph type="sldNum" sz="quarter" idx="12"/>
          </p:nvPr>
        </p:nvSpPr>
        <p:spPr/>
        <p:txBody>
          <a:bodyPr/>
          <a:lstStyle/>
          <a:p>
            <a:fld id="{128952D9-6046-4C39-8546-8609B0F0D876}" type="slidenum">
              <a:rPr lang="en-IN" smtClean="0"/>
              <a:t>‹#›</a:t>
            </a:fld>
            <a:endParaRPr lang="en-IN"/>
          </a:p>
        </p:txBody>
      </p:sp>
    </p:spTree>
    <p:extLst>
      <p:ext uri="{BB962C8B-B14F-4D97-AF65-F5344CB8AC3E}">
        <p14:creationId xmlns:p14="http://schemas.microsoft.com/office/powerpoint/2010/main" val="1393614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F07E5-78E3-458C-A089-538087627E4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BE88282-D9A2-485D-B7E1-EFF165450FEF}"/>
              </a:ext>
            </a:extLst>
          </p:cNvPr>
          <p:cNvSpPr>
            <a:spLocks noGrp="1"/>
          </p:cNvSpPr>
          <p:nvPr>
            <p:ph type="dt" sz="half" idx="10"/>
          </p:nvPr>
        </p:nvSpPr>
        <p:spPr/>
        <p:txBody>
          <a:bodyPr/>
          <a:lstStyle/>
          <a:p>
            <a:fld id="{239FCBAA-39A4-4CB4-A03B-64D72F449FE2}" type="datetimeFigureOut">
              <a:rPr lang="en-IN" smtClean="0"/>
              <a:t>26-12-2021</a:t>
            </a:fld>
            <a:endParaRPr lang="en-IN"/>
          </a:p>
        </p:txBody>
      </p:sp>
      <p:sp>
        <p:nvSpPr>
          <p:cNvPr id="4" name="Footer Placeholder 3">
            <a:extLst>
              <a:ext uri="{FF2B5EF4-FFF2-40B4-BE49-F238E27FC236}">
                <a16:creationId xmlns:a16="http://schemas.microsoft.com/office/drawing/2014/main" id="{156223EC-3E74-47B7-99B6-9B96D745C04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D1FB739-62D0-4AE0-A573-23172ADAB5BD}"/>
              </a:ext>
            </a:extLst>
          </p:cNvPr>
          <p:cNvSpPr>
            <a:spLocks noGrp="1"/>
          </p:cNvSpPr>
          <p:nvPr>
            <p:ph type="sldNum" sz="quarter" idx="12"/>
          </p:nvPr>
        </p:nvSpPr>
        <p:spPr/>
        <p:txBody>
          <a:bodyPr/>
          <a:lstStyle/>
          <a:p>
            <a:fld id="{128952D9-6046-4C39-8546-8609B0F0D876}" type="slidenum">
              <a:rPr lang="en-IN" smtClean="0"/>
              <a:t>‹#›</a:t>
            </a:fld>
            <a:endParaRPr lang="en-IN"/>
          </a:p>
        </p:txBody>
      </p:sp>
    </p:spTree>
    <p:extLst>
      <p:ext uri="{BB962C8B-B14F-4D97-AF65-F5344CB8AC3E}">
        <p14:creationId xmlns:p14="http://schemas.microsoft.com/office/powerpoint/2010/main" val="1703388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BB54E8-0311-4412-A3F8-AD692F968A80}"/>
              </a:ext>
            </a:extLst>
          </p:cNvPr>
          <p:cNvSpPr>
            <a:spLocks noGrp="1"/>
          </p:cNvSpPr>
          <p:nvPr>
            <p:ph type="dt" sz="half" idx="10"/>
          </p:nvPr>
        </p:nvSpPr>
        <p:spPr/>
        <p:txBody>
          <a:bodyPr/>
          <a:lstStyle/>
          <a:p>
            <a:fld id="{239FCBAA-39A4-4CB4-A03B-64D72F449FE2}" type="datetimeFigureOut">
              <a:rPr lang="en-IN" smtClean="0"/>
              <a:t>26-12-2021</a:t>
            </a:fld>
            <a:endParaRPr lang="en-IN"/>
          </a:p>
        </p:txBody>
      </p:sp>
      <p:sp>
        <p:nvSpPr>
          <p:cNvPr id="3" name="Footer Placeholder 2">
            <a:extLst>
              <a:ext uri="{FF2B5EF4-FFF2-40B4-BE49-F238E27FC236}">
                <a16:creationId xmlns:a16="http://schemas.microsoft.com/office/drawing/2014/main" id="{23A4BD1E-2CAB-4348-9D48-2270D1E1232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6551CBD-BEF4-4090-82C2-78CFB0F9737D}"/>
              </a:ext>
            </a:extLst>
          </p:cNvPr>
          <p:cNvSpPr>
            <a:spLocks noGrp="1"/>
          </p:cNvSpPr>
          <p:nvPr>
            <p:ph type="sldNum" sz="quarter" idx="12"/>
          </p:nvPr>
        </p:nvSpPr>
        <p:spPr/>
        <p:txBody>
          <a:bodyPr/>
          <a:lstStyle/>
          <a:p>
            <a:fld id="{128952D9-6046-4C39-8546-8609B0F0D876}" type="slidenum">
              <a:rPr lang="en-IN" smtClean="0"/>
              <a:t>‹#›</a:t>
            </a:fld>
            <a:endParaRPr lang="en-IN"/>
          </a:p>
        </p:txBody>
      </p:sp>
    </p:spTree>
    <p:extLst>
      <p:ext uri="{BB962C8B-B14F-4D97-AF65-F5344CB8AC3E}">
        <p14:creationId xmlns:p14="http://schemas.microsoft.com/office/powerpoint/2010/main" val="1176007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41AA7-5167-4694-8287-E6A2923E7A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A2E3809-42D8-48A8-AA35-C910DDF6C8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1FB04D9-A84F-438E-8163-8CB790D8C2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F536AD-D861-4931-9E80-09379117B636}"/>
              </a:ext>
            </a:extLst>
          </p:cNvPr>
          <p:cNvSpPr>
            <a:spLocks noGrp="1"/>
          </p:cNvSpPr>
          <p:nvPr>
            <p:ph type="dt" sz="half" idx="10"/>
          </p:nvPr>
        </p:nvSpPr>
        <p:spPr/>
        <p:txBody>
          <a:bodyPr/>
          <a:lstStyle/>
          <a:p>
            <a:fld id="{239FCBAA-39A4-4CB4-A03B-64D72F449FE2}" type="datetimeFigureOut">
              <a:rPr lang="en-IN" smtClean="0"/>
              <a:t>26-12-2021</a:t>
            </a:fld>
            <a:endParaRPr lang="en-IN"/>
          </a:p>
        </p:txBody>
      </p:sp>
      <p:sp>
        <p:nvSpPr>
          <p:cNvPr id="6" name="Footer Placeholder 5">
            <a:extLst>
              <a:ext uri="{FF2B5EF4-FFF2-40B4-BE49-F238E27FC236}">
                <a16:creationId xmlns:a16="http://schemas.microsoft.com/office/drawing/2014/main" id="{BA42E152-8310-4CD5-BBA2-A4F78ED8AB8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D74482B-E5E5-453B-8DCF-BF3A69A97B8D}"/>
              </a:ext>
            </a:extLst>
          </p:cNvPr>
          <p:cNvSpPr>
            <a:spLocks noGrp="1"/>
          </p:cNvSpPr>
          <p:nvPr>
            <p:ph type="sldNum" sz="quarter" idx="12"/>
          </p:nvPr>
        </p:nvSpPr>
        <p:spPr/>
        <p:txBody>
          <a:bodyPr/>
          <a:lstStyle/>
          <a:p>
            <a:fld id="{128952D9-6046-4C39-8546-8609B0F0D876}" type="slidenum">
              <a:rPr lang="en-IN" smtClean="0"/>
              <a:t>‹#›</a:t>
            </a:fld>
            <a:endParaRPr lang="en-IN"/>
          </a:p>
        </p:txBody>
      </p:sp>
    </p:spTree>
    <p:extLst>
      <p:ext uri="{BB962C8B-B14F-4D97-AF65-F5344CB8AC3E}">
        <p14:creationId xmlns:p14="http://schemas.microsoft.com/office/powerpoint/2010/main" val="1858084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14D86-C171-4B1C-BA36-707BF0472E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643464E-3F84-4B2D-935A-6A50812A0C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5538718-A9BD-4608-8FE4-9C6CB19A2C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EB38DB-4C85-47E7-9108-153A6E1962D4}"/>
              </a:ext>
            </a:extLst>
          </p:cNvPr>
          <p:cNvSpPr>
            <a:spLocks noGrp="1"/>
          </p:cNvSpPr>
          <p:nvPr>
            <p:ph type="dt" sz="half" idx="10"/>
          </p:nvPr>
        </p:nvSpPr>
        <p:spPr/>
        <p:txBody>
          <a:bodyPr/>
          <a:lstStyle/>
          <a:p>
            <a:fld id="{239FCBAA-39A4-4CB4-A03B-64D72F449FE2}" type="datetimeFigureOut">
              <a:rPr lang="en-IN" smtClean="0"/>
              <a:t>26-12-2021</a:t>
            </a:fld>
            <a:endParaRPr lang="en-IN"/>
          </a:p>
        </p:txBody>
      </p:sp>
      <p:sp>
        <p:nvSpPr>
          <p:cNvPr id="6" name="Footer Placeholder 5">
            <a:extLst>
              <a:ext uri="{FF2B5EF4-FFF2-40B4-BE49-F238E27FC236}">
                <a16:creationId xmlns:a16="http://schemas.microsoft.com/office/drawing/2014/main" id="{69519D58-A25C-4A0A-8E00-CE94ED5770A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58386AA-4072-4CA3-91B8-810E36E7679D}"/>
              </a:ext>
            </a:extLst>
          </p:cNvPr>
          <p:cNvSpPr>
            <a:spLocks noGrp="1"/>
          </p:cNvSpPr>
          <p:nvPr>
            <p:ph type="sldNum" sz="quarter" idx="12"/>
          </p:nvPr>
        </p:nvSpPr>
        <p:spPr/>
        <p:txBody>
          <a:bodyPr/>
          <a:lstStyle/>
          <a:p>
            <a:fld id="{128952D9-6046-4C39-8546-8609B0F0D876}" type="slidenum">
              <a:rPr lang="en-IN" smtClean="0"/>
              <a:t>‹#›</a:t>
            </a:fld>
            <a:endParaRPr lang="en-IN"/>
          </a:p>
        </p:txBody>
      </p:sp>
    </p:spTree>
    <p:extLst>
      <p:ext uri="{BB962C8B-B14F-4D97-AF65-F5344CB8AC3E}">
        <p14:creationId xmlns:p14="http://schemas.microsoft.com/office/powerpoint/2010/main" val="2680879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C6D75E-7386-4F3A-A965-C45AA9CB46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E955FA2-F18B-41F0-8D9B-115A956764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190C87A-83AB-4373-ABBF-9548653672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9FCBAA-39A4-4CB4-A03B-64D72F449FE2}" type="datetimeFigureOut">
              <a:rPr lang="en-IN" smtClean="0"/>
              <a:t>26-12-2021</a:t>
            </a:fld>
            <a:endParaRPr lang="en-IN"/>
          </a:p>
        </p:txBody>
      </p:sp>
      <p:sp>
        <p:nvSpPr>
          <p:cNvPr id="5" name="Footer Placeholder 4">
            <a:extLst>
              <a:ext uri="{FF2B5EF4-FFF2-40B4-BE49-F238E27FC236}">
                <a16:creationId xmlns:a16="http://schemas.microsoft.com/office/drawing/2014/main" id="{567C22D9-12FB-44F0-8936-38EAB6A24B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4A8D8AA-7C9A-4312-9E58-FA55E95B22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8952D9-6046-4C39-8546-8609B0F0D876}" type="slidenum">
              <a:rPr lang="en-IN" smtClean="0"/>
              <a:t>‹#›</a:t>
            </a:fld>
            <a:endParaRPr lang="en-IN"/>
          </a:p>
        </p:txBody>
      </p:sp>
    </p:spTree>
    <p:extLst>
      <p:ext uri="{BB962C8B-B14F-4D97-AF65-F5344CB8AC3E}">
        <p14:creationId xmlns:p14="http://schemas.microsoft.com/office/powerpoint/2010/main" val="15787277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D53A30-8A52-45F9-99F0-E6DBC557B824}"/>
              </a:ext>
            </a:extLst>
          </p:cNvPr>
          <p:cNvPicPr>
            <a:picLocks noChangeAspect="1"/>
          </p:cNvPicPr>
          <p:nvPr/>
        </p:nvPicPr>
        <p:blipFill>
          <a:blip r:embed="rId2"/>
          <a:stretch>
            <a:fillRect/>
          </a:stretch>
        </p:blipFill>
        <p:spPr>
          <a:xfrm>
            <a:off x="905393" y="0"/>
            <a:ext cx="10381214" cy="1875933"/>
          </a:xfrm>
          <a:prstGeom prst="rect">
            <a:avLst/>
          </a:prstGeom>
        </p:spPr>
      </p:pic>
      <p:sp>
        <p:nvSpPr>
          <p:cNvPr id="6" name="TextBox 5">
            <a:extLst>
              <a:ext uri="{FF2B5EF4-FFF2-40B4-BE49-F238E27FC236}">
                <a16:creationId xmlns:a16="http://schemas.microsoft.com/office/drawing/2014/main" id="{B3A64C7F-6340-4F89-AAAE-BBEC1180FD30}"/>
              </a:ext>
            </a:extLst>
          </p:cNvPr>
          <p:cNvSpPr txBox="1"/>
          <p:nvPr/>
        </p:nvSpPr>
        <p:spPr>
          <a:xfrm>
            <a:off x="1" y="2390687"/>
            <a:ext cx="12191999" cy="4467313"/>
          </a:xfrm>
          <a:prstGeom prst="rect">
            <a:avLst/>
          </a:prstGeom>
          <a:solidFill>
            <a:schemeClr val="accent4">
              <a:lumMod val="20000"/>
              <a:lumOff val="80000"/>
            </a:schemeClr>
          </a:solidFill>
        </p:spPr>
        <p:txBody>
          <a:bodyPr wrap="square" rtlCol="0">
            <a:spAutoFit/>
          </a:bodyPr>
          <a:lstStyle/>
          <a:p>
            <a:pPr algn="ctr">
              <a:lnSpc>
                <a:spcPct val="150000"/>
              </a:lnSpc>
            </a:pPr>
            <a:r>
              <a:rPr lang="en-US" sz="2400" b="1" dirty="0">
                <a:latin typeface="Arial" panose="020B0604020202020204" pitchFamily="34" charset="0"/>
                <a:cs typeface="Arial" panose="020B0604020202020204" pitchFamily="34" charset="0"/>
              </a:rPr>
              <a:t>Engineering Chemistry-1 (BS109)</a:t>
            </a:r>
          </a:p>
          <a:p>
            <a:pPr algn="ctr">
              <a:lnSpc>
                <a:spcPct val="150000"/>
              </a:lnSpc>
            </a:pPr>
            <a:endParaRPr lang="en-US" sz="1600" b="1" dirty="0">
              <a:latin typeface="Arial" panose="020B0604020202020204" pitchFamily="34" charset="0"/>
              <a:cs typeface="Arial" panose="020B0604020202020204" pitchFamily="34" charset="0"/>
            </a:endParaRPr>
          </a:p>
          <a:p>
            <a:pPr algn="ctr">
              <a:lnSpc>
                <a:spcPct val="150000"/>
              </a:lnSpc>
            </a:pPr>
            <a:r>
              <a:rPr lang="en-US" sz="3600" b="1" dirty="0">
                <a:latin typeface="Arial" panose="020B0604020202020204" pitchFamily="34" charset="0"/>
                <a:cs typeface="Arial" panose="020B0604020202020204" pitchFamily="34" charset="0"/>
              </a:rPr>
              <a:t>Periodicity in Properties of Elements in the Periodic Table</a:t>
            </a:r>
          </a:p>
          <a:p>
            <a:pPr algn="r">
              <a:lnSpc>
                <a:spcPct val="150000"/>
              </a:lnSpc>
            </a:pPr>
            <a:endParaRPr lang="en-US" sz="2000" b="1" dirty="0">
              <a:latin typeface="Arial" panose="020B0604020202020204" pitchFamily="34" charset="0"/>
              <a:cs typeface="Arial" panose="020B0604020202020204" pitchFamily="34" charset="0"/>
            </a:endParaRPr>
          </a:p>
          <a:p>
            <a:pPr algn="r">
              <a:lnSpc>
                <a:spcPct val="150000"/>
              </a:lnSpc>
            </a:pPr>
            <a:r>
              <a:rPr lang="en-US" sz="2000" b="1" dirty="0">
                <a:latin typeface="Arial" panose="020B0604020202020204" pitchFamily="34" charset="0"/>
                <a:cs typeface="Arial" panose="020B0604020202020204" pitchFamily="34" charset="0"/>
              </a:rPr>
              <a:t>Dr. Shruti Khanna Ahuja</a:t>
            </a:r>
          </a:p>
          <a:p>
            <a:pPr algn="r">
              <a:lnSpc>
                <a:spcPct val="150000"/>
              </a:lnSpc>
            </a:pPr>
            <a:r>
              <a:rPr lang="en-US" sz="2000" dirty="0">
                <a:latin typeface="Arial" panose="020B0604020202020204" pitchFamily="34" charset="0"/>
                <a:cs typeface="Arial" panose="020B0604020202020204" pitchFamily="34" charset="0"/>
              </a:rPr>
              <a:t>Assistant Professor</a:t>
            </a:r>
          </a:p>
          <a:p>
            <a:pPr algn="r">
              <a:lnSpc>
                <a:spcPct val="150000"/>
              </a:lnSpc>
            </a:pPr>
            <a:r>
              <a:rPr lang="en-US" sz="2000" dirty="0">
                <a:latin typeface="Arial" panose="020B0604020202020204" pitchFamily="34" charset="0"/>
                <a:cs typeface="Arial" panose="020B0604020202020204" pitchFamily="34" charset="0"/>
              </a:rPr>
              <a:t>USAR, GGSIPU</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93454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A82095-D054-4FF4-9B66-8C51A624053A}"/>
              </a:ext>
            </a:extLst>
          </p:cNvPr>
          <p:cNvPicPr>
            <a:picLocks noChangeAspect="1"/>
          </p:cNvPicPr>
          <p:nvPr/>
        </p:nvPicPr>
        <p:blipFill>
          <a:blip r:embed="rId2"/>
          <a:stretch>
            <a:fillRect/>
          </a:stretch>
        </p:blipFill>
        <p:spPr>
          <a:xfrm>
            <a:off x="2888161" y="0"/>
            <a:ext cx="6430192" cy="81864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1710" y="818640"/>
            <a:ext cx="8768581" cy="6039360"/>
          </a:xfrm>
          <a:prstGeom prst="rect">
            <a:avLst/>
          </a:prstGeom>
        </p:spPr>
      </p:pic>
      <p:sp>
        <p:nvSpPr>
          <p:cNvPr id="6" name="Slide Number Placeholder 5"/>
          <p:cNvSpPr>
            <a:spLocks noGrp="1"/>
          </p:cNvSpPr>
          <p:nvPr>
            <p:ph type="sldNum" sz="quarter" idx="12"/>
          </p:nvPr>
        </p:nvSpPr>
        <p:spPr/>
        <p:txBody>
          <a:bodyPr/>
          <a:lstStyle/>
          <a:p>
            <a:fld id="{38E3BFFE-2248-4E30-84E2-25884ABEE57B}" type="slidenum">
              <a:rPr lang="en-US" smtClean="0"/>
              <a:t>10</a:t>
            </a:fld>
            <a:endParaRPr lang="en-US"/>
          </a:p>
        </p:txBody>
      </p:sp>
    </p:spTree>
    <p:extLst>
      <p:ext uri="{BB962C8B-B14F-4D97-AF65-F5344CB8AC3E}">
        <p14:creationId xmlns:p14="http://schemas.microsoft.com/office/powerpoint/2010/main" val="3751462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A82095-D054-4FF4-9B66-8C51A624053A}"/>
              </a:ext>
            </a:extLst>
          </p:cNvPr>
          <p:cNvPicPr>
            <a:picLocks noChangeAspect="1"/>
          </p:cNvPicPr>
          <p:nvPr/>
        </p:nvPicPr>
        <p:blipFill>
          <a:blip r:embed="rId2"/>
          <a:stretch>
            <a:fillRect/>
          </a:stretch>
        </p:blipFill>
        <p:spPr>
          <a:xfrm>
            <a:off x="2888161" y="0"/>
            <a:ext cx="6430192" cy="81864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4665" y="928468"/>
            <a:ext cx="8622671" cy="5929531"/>
          </a:xfrm>
          <a:prstGeom prst="rect">
            <a:avLst/>
          </a:prstGeom>
        </p:spPr>
      </p:pic>
      <p:sp>
        <p:nvSpPr>
          <p:cNvPr id="6" name="Slide Number Placeholder 5"/>
          <p:cNvSpPr>
            <a:spLocks noGrp="1"/>
          </p:cNvSpPr>
          <p:nvPr>
            <p:ph type="sldNum" sz="quarter" idx="12"/>
          </p:nvPr>
        </p:nvSpPr>
        <p:spPr/>
        <p:txBody>
          <a:bodyPr/>
          <a:lstStyle/>
          <a:p>
            <a:fld id="{38E3BFFE-2248-4E30-84E2-25884ABEE57B}" type="slidenum">
              <a:rPr lang="en-US" smtClean="0"/>
              <a:t>11</a:t>
            </a:fld>
            <a:endParaRPr lang="en-US"/>
          </a:p>
        </p:txBody>
      </p:sp>
    </p:spTree>
    <p:extLst>
      <p:ext uri="{BB962C8B-B14F-4D97-AF65-F5344CB8AC3E}">
        <p14:creationId xmlns:p14="http://schemas.microsoft.com/office/powerpoint/2010/main" val="1811073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079896-2F5F-467D-B13E-BF5117E00E2D}"/>
              </a:ext>
            </a:extLst>
          </p:cNvPr>
          <p:cNvPicPr>
            <a:picLocks noChangeAspect="1"/>
          </p:cNvPicPr>
          <p:nvPr/>
        </p:nvPicPr>
        <p:blipFill>
          <a:blip r:embed="rId2"/>
          <a:stretch>
            <a:fillRect/>
          </a:stretch>
        </p:blipFill>
        <p:spPr>
          <a:xfrm>
            <a:off x="2888161" y="0"/>
            <a:ext cx="6430192" cy="818640"/>
          </a:xfrm>
          <a:prstGeom prst="rect">
            <a:avLst/>
          </a:prstGeom>
        </p:spPr>
      </p:pic>
      <p:sp>
        <p:nvSpPr>
          <p:cNvPr id="5" name="Rectangle 4">
            <a:extLst>
              <a:ext uri="{FF2B5EF4-FFF2-40B4-BE49-F238E27FC236}">
                <a16:creationId xmlns:a16="http://schemas.microsoft.com/office/drawing/2014/main" id="{DFE413FF-92B2-448B-8D3C-D094F6350EF7}"/>
              </a:ext>
            </a:extLst>
          </p:cNvPr>
          <p:cNvSpPr/>
          <p:nvPr/>
        </p:nvSpPr>
        <p:spPr>
          <a:xfrm>
            <a:off x="395752" y="818640"/>
            <a:ext cx="11415009" cy="5786199"/>
          </a:xfrm>
          <a:prstGeom prst="rect">
            <a:avLst/>
          </a:prstGeom>
        </p:spPr>
        <p:txBody>
          <a:bodyPr wrap="square">
            <a:spAutoFit/>
          </a:bodyPr>
          <a:lstStyle/>
          <a:p>
            <a:r>
              <a:rPr lang="en-US" b="1" u="sng" dirty="0">
                <a:latin typeface="Arial" panose="020B0604020202020204" pitchFamily="34" charset="0"/>
                <a:cs typeface="Arial" panose="020B0604020202020204" pitchFamily="34" charset="0"/>
              </a:rPr>
              <a:t>Electron affinity</a:t>
            </a:r>
            <a:r>
              <a:rPr lang="en-US" b="1"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The electron affinity (EA) is the potential energy change of the atom when an electron is added to a neutral gaseous atom to form a negative ion. So the more negative the electron affinity the more </a:t>
            </a:r>
            <a:r>
              <a:rPr lang="en-US" sz="1600" dirty="0" err="1">
                <a:latin typeface="Arial" panose="020B0604020202020204" pitchFamily="34" charset="0"/>
                <a:cs typeface="Arial" panose="020B0604020202020204" pitchFamily="34" charset="0"/>
              </a:rPr>
              <a:t>favourable</a:t>
            </a:r>
            <a:r>
              <a:rPr lang="en-US" sz="1600" dirty="0">
                <a:latin typeface="Arial" panose="020B0604020202020204" pitchFamily="34" charset="0"/>
                <a:cs typeface="Arial" panose="020B0604020202020204" pitchFamily="34" charset="0"/>
              </a:rPr>
              <a:t> the electron addition process is.</a:t>
            </a:r>
          </a:p>
          <a:p>
            <a:pPr algn="ctr"/>
            <a:r>
              <a:rPr lang="en-US" sz="1600" dirty="0">
                <a:latin typeface="Arial" panose="020B0604020202020204" pitchFamily="34" charset="0"/>
                <a:cs typeface="Arial" panose="020B0604020202020204" pitchFamily="34" charset="0"/>
              </a:rPr>
              <a:t>A</a:t>
            </a:r>
            <a:r>
              <a:rPr lang="en-US" sz="1600" baseline="-25000" dirty="0">
                <a:latin typeface="Arial" panose="020B0604020202020204" pitchFamily="34" charset="0"/>
                <a:cs typeface="Arial" panose="020B0604020202020204" pitchFamily="34" charset="0"/>
              </a:rPr>
              <a:t>(g)</a:t>
            </a:r>
            <a:r>
              <a:rPr lang="en-US" sz="1600" dirty="0">
                <a:latin typeface="Arial" panose="020B0604020202020204" pitchFamily="34" charset="0"/>
                <a:cs typeface="Arial" panose="020B0604020202020204" pitchFamily="34" charset="0"/>
              </a:rPr>
              <a:t> + e-  </a:t>
            </a:r>
            <a:r>
              <a:rPr lang="en-US" sz="1600" dirty="0">
                <a:latin typeface="Arial" panose="020B0604020202020204" pitchFamily="34" charset="0"/>
                <a:cs typeface="Arial" panose="020B0604020202020204" pitchFamily="34" charset="0"/>
                <a:sym typeface="Wingdings" panose="05000000000000000000" pitchFamily="2" charset="2"/>
              </a:rPr>
              <a:t> </a:t>
            </a:r>
            <a:r>
              <a:rPr lang="en-US" sz="1600" dirty="0">
                <a:latin typeface="Arial" panose="020B0604020202020204" pitchFamily="34" charset="0"/>
                <a:cs typeface="Arial" panose="020B0604020202020204" pitchFamily="34" charset="0"/>
              </a:rPr>
              <a:t>A</a:t>
            </a:r>
            <a:r>
              <a:rPr lang="en-US" sz="1600" baseline="30000" dirty="0">
                <a:latin typeface="Arial" panose="020B0604020202020204" pitchFamily="34" charset="0"/>
                <a:cs typeface="Arial" panose="020B0604020202020204" pitchFamily="34" charset="0"/>
              </a:rPr>
              <a:t>-     </a:t>
            </a:r>
            <a:r>
              <a:rPr lang="el-GR" sz="1600" dirty="0">
                <a:latin typeface="Arial" panose="020B0604020202020204" pitchFamily="34" charset="0"/>
                <a:cs typeface="Arial" panose="020B0604020202020204" pitchFamily="34" charset="0"/>
              </a:rPr>
              <a:t>Δ</a:t>
            </a:r>
            <a:r>
              <a:rPr lang="en-US" sz="1600" dirty="0">
                <a:latin typeface="Arial" panose="020B0604020202020204" pitchFamily="34" charset="0"/>
                <a:cs typeface="Arial" panose="020B0604020202020204" pitchFamily="34" charset="0"/>
              </a:rPr>
              <a:t>H=-</a:t>
            </a:r>
            <a:r>
              <a:rPr lang="en-US" sz="1600" dirty="0" err="1">
                <a:latin typeface="Arial" panose="020B0604020202020204" pitchFamily="34" charset="0"/>
                <a:cs typeface="Arial" panose="020B0604020202020204" pitchFamily="34" charset="0"/>
              </a:rPr>
              <a:t>ve</a:t>
            </a:r>
            <a:endParaRPr lang="en-US" sz="16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The electron gain enthalpy for </a:t>
            </a:r>
            <a:r>
              <a:rPr lang="en-US" sz="1600" b="1" dirty="0">
                <a:latin typeface="Arial" panose="020B0604020202020204" pitchFamily="34" charset="0"/>
                <a:cs typeface="Arial" panose="020B0604020202020204" pitchFamily="34" charset="0"/>
              </a:rPr>
              <a:t>halogens is highly negative </a:t>
            </a:r>
            <a:r>
              <a:rPr lang="en-US" sz="1600" dirty="0">
                <a:latin typeface="Arial" panose="020B0604020202020204" pitchFamily="34" charset="0"/>
                <a:cs typeface="Arial" panose="020B0604020202020204" pitchFamily="34" charset="0"/>
              </a:rPr>
              <a:t>because they can acquire the nearest stable noble gas configuration by accepting an extra electron.</a:t>
            </a:r>
          </a:p>
          <a:p>
            <a:pPr marL="285750" indent="-285750" algn="just">
              <a:buFont typeface="Arial" panose="020B0604020202020204" pitchFamily="34" charset="0"/>
              <a:buChar char="•"/>
            </a:pPr>
            <a:r>
              <a:rPr lang="en-US" sz="1600" b="1" dirty="0">
                <a:latin typeface="Arial" panose="020B0604020202020204" pitchFamily="34" charset="0"/>
                <a:cs typeface="Arial" panose="020B0604020202020204" pitchFamily="34" charset="0"/>
              </a:rPr>
              <a:t>Noble gases have large positive </a:t>
            </a:r>
            <a:r>
              <a:rPr lang="en-US" sz="1600" dirty="0">
                <a:latin typeface="Arial" panose="020B0604020202020204" pitchFamily="34" charset="0"/>
                <a:cs typeface="Arial" panose="020B0604020202020204" pitchFamily="34" charset="0"/>
              </a:rPr>
              <a:t>electron gain </a:t>
            </a:r>
            <a:r>
              <a:rPr lang="en-US" sz="1600" dirty="0" err="1">
                <a:latin typeface="Arial" panose="020B0604020202020204" pitchFamily="34" charset="0"/>
                <a:cs typeface="Arial" panose="020B0604020202020204" pitchFamily="34" charset="0"/>
              </a:rPr>
              <a:t>enthlapies</a:t>
            </a:r>
            <a:r>
              <a:rPr lang="en-US" sz="1600" dirty="0">
                <a:latin typeface="Arial" panose="020B0604020202020204" pitchFamily="34" charset="0"/>
                <a:cs typeface="Arial" panose="020B0604020202020204" pitchFamily="34" charset="0"/>
              </a:rPr>
              <a:t> because the extra electron has to be placed in the next higher principle quantum energy level thereby producing highly unstable electronic configuration.</a:t>
            </a:r>
          </a:p>
          <a:p>
            <a:pPr marL="285750" indent="-285750" algn="just">
              <a:buFont typeface="Arial" panose="020B0604020202020204" pitchFamily="34" charset="0"/>
              <a:buChar char="•"/>
            </a:pPr>
            <a:r>
              <a:rPr lang="en-US" sz="1600" b="1" dirty="0">
                <a:latin typeface="Arial" panose="020B0604020202020204" pitchFamily="34" charset="0"/>
                <a:cs typeface="Arial" panose="020B0604020202020204" pitchFamily="34" charset="0"/>
              </a:rPr>
              <a:t>Successive electron gain enthalpies</a:t>
            </a:r>
            <a:r>
              <a:rPr lang="en-US" sz="1600" dirty="0">
                <a:latin typeface="Arial" panose="020B0604020202020204" pitchFamily="34" charset="0"/>
                <a:cs typeface="Arial" panose="020B0604020202020204" pitchFamily="34" charset="0"/>
              </a:rPr>
              <a:t>: After the addition of one electron, the atom becomes negatively charged and the addition of second electron onto this negatively charged ion is opposed by inter-electronic repulsions and hence the energy has to be supplied resulting in positive second enthalpy. </a:t>
            </a:r>
          </a:p>
          <a:p>
            <a:pPr marL="285750" indent="-285750" algn="just">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Factors affecting EA:</a:t>
            </a:r>
          </a:p>
          <a:p>
            <a:pPr algn="just"/>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1</a:t>
            </a:r>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Atomic size: </a:t>
            </a:r>
            <a:r>
              <a:rPr lang="en-US" sz="1600" dirty="0">
                <a:latin typeface="Arial" panose="020B0604020202020204" pitchFamily="34" charset="0"/>
                <a:cs typeface="Arial" panose="020B0604020202020204" pitchFamily="34" charset="0"/>
              </a:rPr>
              <a:t>If the atomic size increases, then there will be smaller electron gain enthalpy (less negative) as the distance between the nucleus and the last shell (receiving the electron) increases resulting in decrease forces of attraction between them. While in small sized atoms, enthalpy gain is more (more negative) because the effective nuclear forces will be greater in the smaller atoms and the electrons will be held firmly.</a:t>
            </a:r>
          </a:p>
          <a:p>
            <a:pPr algn="just"/>
            <a:r>
              <a:rPr lang="en-US" sz="1600" b="1" dirty="0">
                <a:latin typeface="Arial" panose="020B0604020202020204" pitchFamily="34" charset="0"/>
                <a:cs typeface="Arial" panose="020B0604020202020204" pitchFamily="34" charset="0"/>
              </a:rPr>
              <a:t>	2. Nuclear charge: </a:t>
            </a:r>
            <a:r>
              <a:rPr lang="en-US" sz="1600" dirty="0">
                <a:latin typeface="Arial" panose="020B0604020202020204" pitchFamily="34" charset="0"/>
                <a:cs typeface="Arial" panose="020B0604020202020204" pitchFamily="34" charset="0"/>
              </a:rPr>
              <a:t>The greater the nuclear charge more will be the value for electron gain enthalpy (more negative) because an increase in nuclear charge will increase the effective nuclear force on valence electrons.</a:t>
            </a:r>
          </a:p>
          <a:p>
            <a:pPr algn="just"/>
            <a:r>
              <a:rPr lang="en-US" sz="1600" dirty="0">
                <a:latin typeface="Arial" panose="020B0604020202020204" pitchFamily="34" charset="0"/>
                <a:cs typeface="Arial" panose="020B0604020202020204" pitchFamily="34" charset="0"/>
              </a:rPr>
              <a:t>	3. </a:t>
            </a:r>
            <a:r>
              <a:rPr lang="en-US" sz="1600" b="1" dirty="0">
                <a:latin typeface="Arial" panose="020B0604020202020204" pitchFamily="34" charset="0"/>
                <a:cs typeface="Arial" panose="020B0604020202020204" pitchFamily="34" charset="0"/>
              </a:rPr>
              <a:t>Electronic configuration:</a:t>
            </a:r>
            <a:r>
              <a:rPr lang="en-US" sz="1600" dirty="0">
                <a:latin typeface="Arial" panose="020B0604020202020204" pitchFamily="34" charset="0"/>
                <a:cs typeface="Arial" panose="020B0604020202020204" pitchFamily="34" charset="0"/>
              </a:rPr>
              <a:t> Half-filled and fully-filled orbitals are very stable and will have large positive gain enthalpy values.</a:t>
            </a:r>
          </a:p>
        </p:txBody>
      </p:sp>
    </p:spTree>
    <p:extLst>
      <p:ext uri="{BB962C8B-B14F-4D97-AF65-F5344CB8AC3E}">
        <p14:creationId xmlns:p14="http://schemas.microsoft.com/office/powerpoint/2010/main" val="13209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05AD0A-FD3E-4E20-93F6-9A0B8D062BF6}"/>
              </a:ext>
            </a:extLst>
          </p:cNvPr>
          <p:cNvPicPr>
            <a:picLocks noChangeAspect="1"/>
          </p:cNvPicPr>
          <p:nvPr/>
        </p:nvPicPr>
        <p:blipFill>
          <a:blip r:embed="rId2"/>
          <a:stretch>
            <a:fillRect/>
          </a:stretch>
        </p:blipFill>
        <p:spPr>
          <a:xfrm>
            <a:off x="2880904" y="0"/>
            <a:ext cx="6430192" cy="818640"/>
          </a:xfrm>
          <a:prstGeom prst="rect">
            <a:avLst/>
          </a:prstGeom>
        </p:spPr>
      </p:pic>
      <p:sp>
        <p:nvSpPr>
          <p:cNvPr id="4" name="TextBox 3">
            <a:extLst>
              <a:ext uri="{FF2B5EF4-FFF2-40B4-BE49-F238E27FC236}">
                <a16:creationId xmlns:a16="http://schemas.microsoft.com/office/drawing/2014/main" id="{F0E9392A-7459-476E-8631-9EC2B6BE5161}"/>
              </a:ext>
            </a:extLst>
          </p:cNvPr>
          <p:cNvSpPr txBox="1"/>
          <p:nvPr/>
        </p:nvSpPr>
        <p:spPr>
          <a:xfrm>
            <a:off x="866274" y="935225"/>
            <a:ext cx="7498079" cy="461665"/>
          </a:xfrm>
          <a:prstGeom prst="rect">
            <a:avLst/>
          </a:prstGeom>
          <a:noFill/>
        </p:spPr>
        <p:txBody>
          <a:bodyPr wrap="square" rtlCol="0">
            <a:spAutoFit/>
          </a:bodyPr>
          <a:lstStyle/>
          <a:p>
            <a:r>
              <a:rPr lang="en-US" sz="2400" b="1" u="sng" dirty="0">
                <a:solidFill>
                  <a:srgbClr val="7030A0"/>
                </a:solidFill>
                <a:latin typeface="Comic Sans MS" panose="030F0702030302020204" pitchFamily="66" charset="0"/>
                <a:cs typeface="Arial" panose="020B0604020202020204" pitchFamily="34" charset="0"/>
              </a:rPr>
              <a:t>Electron Affinity variation in the periodic table</a:t>
            </a:r>
            <a:endParaRPr lang="en-IN" sz="2400" b="1" u="sng" dirty="0">
              <a:solidFill>
                <a:srgbClr val="7030A0"/>
              </a:solidFill>
              <a:latin typeface="Comic Sans MS" panose="030F0702030302020204" pitchFamily="66" charset="0"/>
              <a:cs typeface="Arial" panose="020B0604020202020204" pitchFamily="34" charset="0"/>
            </a:endParaRPr>
          </a:p>
        </p:txBody>
      </p:sp>
      <p:sp>
        <p:nvSpPr>
          <p:cNvPr id="6" name="TextBox 5">
            <a:extLst>
              <a:ext uri="{FF2B5EF4-FFF2-40B4-BE49-F238E27FC236}">
                <a16:creationId xmlns:a16="http://schemas.microsoft.com/office/drawing/2014/main" id="{EB3A65D8-266A-4E19-9879-1304AAA50A2F}"/>
              </a:ext>
            </a:extLst>
          </p:cNvPr>
          <p:cNvSpPr txBox="1"/>
          <p:nvPr/>
        </p:nvSpPr>
        <p:spPr>
          <a:xfrm>
            <a:off x="409109" y="1348800"/>
            <a:ext cx="4943589" cy="5509200"/>
          </a:xfrm>
          <a:prstGeom prst="rect">
            <a:avLst/>
          </a:prstGeom>
          <a:noFill/>
        </p:spPr>
        <p:txBody>
          <a:bodyPr wrap="square">
            <a:spAutoFit/>
          </a:bodyPr>
          <a:lstStyle/>
          <a:p>
            <a:pPr marL="285750"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Trends in ionization enthalpy </a:t>
            </a:r>
            <a:r>
              <a:rPr lang="en-US" sz="1600" b="1" dirty="0">
                <a:latin typeface="Arial" panose="020B0604020202020204" pitchFamily="34" charset="0"/>
                <a:cs typeface="Arial" panose="020B0604020202020204" pitchFamily="34" charset="0"/>
              </a:rPr>
              <a:t>in a group</a:t>
            </a:r>
            <a:r>
              <a:rPr lang="en-US" sz="1600" dirty="0">
                <a:latin typeface="Arial" panose="020B0604020202020204" pitchFamily="34" charset="0"/>
                <a:cs typeface="Arial" panose="020B0604020202020204" pitchFamily="34" charset="0"/>
              </a:rPr>
              <a:t>:</a:t>
            </a:r>
          </a:p>
          <a:p>
            <a:pPr algn="just"/>
            <a:r>
              <a:rPr lang="en-US" sz="1600" dirty="0">
                <a:latin typeface="Arial" panose="020B0604020202020204" pitchFamily="34" charset="0"/>
                <a:cs typeface="Arial" panose="020B0604020202020204" pitchFamily="34" charset="0"/>
              </a:rPr>
              <a:t>Going down the group the electron affinity should </a:t>
            </a:r>
            <a:r>
              <a:rPr lang="en-US" sz="1600" b="1" dirty="0">
                <a:latin typeface="Arial" panose="020B0604020202020204" pitchFamily="34" charset="0"/>
                <a:cs typeface="Arial" panose="020B0604020202020204" pitchFamily="34" charset="0"/>
              </a:rPr>
              <a:t>decrease</a:t>
            </a:r>
            <a:r>
              <a:rPr lang="en-US" sz="1600" dirty="0">
                <a:latin typeface="Arial" panose="020B0604020202020204" pitchFamily="34" charset="0"/>
                <a:cs typeface="Arial" panose="020B0604020202020204" pitchFamily="34" charset="0"/>
              </a:rPr>
              <a:t> since the electron is being added increasingly further away from the atom. </a:t>
            </a:r>
          </a:p>
          <a:p>
            <a:pPr algn="just"/>
            <a:endParaRPr lang="en-US" sz="16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Trends in ionization enthalpy </a:t>
            </a:r>
            <a:r>
              <a:rPr lang="en-US" sz="1600" b="1" dirty="0">
                <a:latin typeface="Arial" panose="020B0604020202020204" pitchFamily="34" charset="0"/>
                <a:cs typeface="Arial" panose="020B0604020202020204" pitchFamily="34" charset="0"/>
              </a:rPr>
              <a:t>across a period</a:t>
            </a:r>
            <a:r>
              <a:rPr lang="en-US" sz="1600" dirty="0">
                <a:latin typeface="Arial" panose="020B0604020202020204" pitchFamily="34" charset="0"/>
                <a:cs typeface="Arial" panose="020B0604020202020204" pitchFamily="34" charset="0"/>
              </a:rPr>
              <a:t>:</a:t>
            </a:r>
          </a:p>
          <a:p>
            <a:pPr algn="just"/>
            <a:r>
              <a:rPr lang="en-US" sz="1600" dirty="0">
                <a:latin typeface="Arial" panose="020B0604020202020204" pitchFamily="34" charset="0"/>
                <a:cs typeface="Arial" panose="020B0604020202020204" pitchFamily="34" charset="0"/>
              </a:rPr>
              <a:t>Electron affinity </a:t>
            </a:r>
            <a:r>
              <a:rPr lang="en-US" sz="1600" b="1" dirty="0">
                <a:latin typeface="Arial" panose="020B0604020202020204" pitchFamily="34" charset="0"/>
                <a:cs typeface="Arial" panose="020B0604020202020204" pitchFamily="34" charset="0"/>
              </a:rPr>
              <a:t>increases </a:t>
            </a:r>
            <a:r>
              <a:rPr lang="en-US" sz="1600" dirty="0">
                <a:latin typeface="Arial" panose="020B0604020202020204" pitchFamily="34" charset="0"/>
                <a:cs typeface="Arial" panose="020B0604020202020204" pitchFamily="34" charset="0"/>
              </a:rPr>
              <a:t>(more negative) going from left to right across a period. The overall trend across a period occurs because of increased nuclear attraction.</a:t>
            </a:r>
          </a:p>
          <a:p>
            <a:pPr algn="just"/>
            <a:endParaRPr lang="en-US" sz="16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EA of second period&lt; EA of third period elements because of presence of vacant d orbitals</a:t>
            </a:r>
          </a:p>
          <a:p>
            <a:pPr algn="just"/>
            <a:r>
              <a:rPr lang="en-US" sz="1600" dirty="0">
                <a:latin typeface="Arial" panose="020B0604020202020204" pitchFamily="34" charset="0"/>
                <a:cs typeface="Arial" panose="020B0604020202020204" pitchFamily="34" charset="0"/>
              </a:rPr>
              <a:t>	B&lt;Al; C&lt;Si; N&lt;P; O&lt;S; F&lt;Cl</a:t>
            </a:r>
          </a:p>
          <a:p>
            <a:pPr algn="just"/>
            <a:r>
              <a:rPr lang="en-US" sz="1600" b="1" dirty="0">
                <a:latin typeface="Arial" panose="020B0604020202020204" pitchFamily="34" charset="0"/>
                <a:cs typeface="Arial" panose="020B0604020202020204" pitchFamily="34" charset="0"/>
              </a:rPr>
              <a:t>Chlorine has the most negative electron gain enthalpy</a:t>
            </a:r>
          </a:p>
          <a:p>
            <a:pPr algn="just"/>
            <a:endParaRPr lang="en-US" sz="1600" b="1"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EA of alkali metals&gt; alkaline metals as the former will attain the stable configuration</a:t>
            </a:r>
          </a:p>
          <a:p>
            <a:pPr marL="285750" indent="-285750" algn="just">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EA of group 14 &gt; group 15 because of half-filled configuration in the latter</a:t>
            </a:r>
          </a:p>
        </p:txBody>
      </p:sp>
      <p:grpSp>
        <p:nvGrpSpPr>
          <p:cNvPr id="9" name="Group 8">
            <a:extLst>
              <a:ext uri="{FF2B5EF4-FFF2-40B4-BE49-F238E27FC236}">
                <a16:creationId xmlns:a16="http://schemas.microsoft.com/office/drawing/2014/main" id="{11C2835C-8048-42E9-A7A7-4A9A028F7838}"/>
              </a:ext>
            </a:extLst>
          </p:cNvPr>
          <p:cNvGrpSpPr/>
          <p:nvPr/>
        </p:nvGrpSpPr>
        <p:grpSpPr>
          <a:xfrm>
            <a:off x="5297669" y="1664974"/>
            <a:ext cx="6675004" cy="4468557"/>
            <a:chOff x="5134040" y="1685745"/>
            <a:chExt cx="6675004" cy="4468557"/>
          </a:xfrm>
        </p:grpSpPr>
        <p:pic>
          <p:nvPicPr>
            <p:cNvPr id="2" name="Picture 1">
              <a:extLst>
                <a:ext uri="{FF2B5EF4-FFF2-40B4-BE49-F238E27FC236}">
                  <a16:creationId xmlns:a16="http://schemas.microsoft.com/office/drawing/2014/main" id="{7B90F236-0801-4311-AA23-1772E5C7C4F0}"/>
                </a:ext>
              </a:extLst>
            </p:cNvPr>
            <p:cNvPicPr>
              <a:picLocks noChangeAspect="1"/>
            </p:cNvPicPr>
            <p:nvPr/>
          </p:nvPicPr>
          <p:blipFill rotWithShape="1">
            <a:blip r:embed="rId3"/>
            <a:srcRect l="10184" t="8802" r="3561"/>
            <a:stretch/>
          </p:blipFill>
          <p:spPr>
            <a:xfrm>
              <a:off x="5647175" y="1802330"/>
              <a:ext cx="6161869" cy="4351972"/>
            </a:xfrm>
            <a:prstGeom prst="rect">
              <a:avLst/>
            </a:prstGeom>
          </p:spPr>
        </p:pic>
        <p:pic>
          <p:nvPicPr>
            <p:cNvPr id="7" name="Picture 6">
              <a:extLst>
                <a:ext uri="{FF2B5EF4-FFF2-40B4-BE49-F238E27FC236}">
                  <a16:creationId xmlns:a16="http://schemas.microsoft.com/office/drawing/2014/main" id="{2D363A20-6B72-47E9-968C-6B18D1A09BFF}"/>
                </a:ext>
              </a:extLst>
            </p:cNvPr>
            <p:cNvPicPr>
              <a:picLocks noChangeAspect="1"/>
            </p:cNvPicPr>
            <p:nvPr/>
          </p:nvPicPr>
          <p:blipFill rotWithShape="1">
            <a:blip r:embed="rId3"/>
            <a:srcRect l="5524" t="8802" r="90450"/>
            <a:stretch/>
          </p:blipFill>
          <p:spPr>
            <a:xfrm rot="10800000">
              <a:off x="5359570" y="1685745"/>
              <a:ext cx="287605" cy="4351972"/>
            </a:xfrm>
            <a:prstGeom prst="rect">
              <a:avLst/>
            </a:prstGeom>
          </p:spPr>
        </p:pic>
        <p:sp>
          <p:nvSpPr>
            <p:cNvPr id="8" name="TextBox 7">
              <a:extLst>
                <a:ext uri="{FF2B5EF4-FFF2-40B4-BE49-F238E27FC236}">
                  <a16:creationId xmlns:a16="http://schemas.microsoft.com/office/drawing/2014/main" id="{74323CEA-5791-4DC5-9711-5959FACC6F7E}"/>
                </a:ext>
              </a:extLst>
            </p:cNvPr>
            <p:cNvSpPr txBox="1"/>
            <p:nvPr/>
          </p:nvSpPr>
          <p:spPr>
            <a:xfrm rot="16200000">
              <a:off x="3749788" y="3677065"/>
              <a:ext cx="3137836" cy="369332"/>
            </a:xfrm>
            <a:prstGeom prst="rect">
              <a:avLst/>
            </a:prstGeom>
            <a:noFill/>
          </p:spPr>
          <p:txBody>
            <a:bodyPr wrap="square" rtlCol="0">
              <a:spAutoFit/>
            </a:bodyPr>
            <a:lstStyle/>
            <a:p>
              <a:pPr algn="ctr"/>
              <a:r>
                <a:rPr lang="en-IN" b="1" dirty="0">
                  <a:solidFill>
                    <a:srgbClr val="7030A0"/>
                  </a:solidFill>
                  <a:latin typeface="Arial" panose="020B0604020202020204" pitchFamily="34" charset="0"/>
                  <a:cs typeface="Arial" panose="020B0604020202020204" pitchFamily="34" charset="0"/>
                </a:rPr>
                <a:t>Decreases</a:t>
              </a:r>
            </a:p>
          </p:txBody>
        </p:sp>
      </p:grpSp>
    </p:spTree>
    <p:extLst>
      <p:ext uri="{BB962C8B-B14F-4D97-AF65-F5344CB8AC3E}">
        <p14:creationId xmlns:p14="http://schemas.microsoft.com/office/powerpoint/2010/main" val="4220254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079896-2F5F-467D-B13E-BF5117E00E2D}"/>
              </a:ext>
            </a:extLst>
          </p:cNvPr>
          <p:cNvPicPr>
            <a:picLocks noChangeAspect="1"/>
          </p:cNvPicPr>
          <p:nvPr/>
        </p:nvPicPr>
        <p:blipFill>
          <a:blip r:embed="rId2"/>
          <a:stretch>
            <a:fillRect/>
          </a:stretch>
        </p:blipFill>
        <p:spPr>
          <a:xfrm>
            <a:off x="2880904" y="0"/>
            <a:ext cx="6430192" cy="818640"/>
          </a:xfrm>
          <a:prstGeom prst="rect">
            <a:avLst/>
          </a:prstGeom>
        </p:spPr>
      </p:pic>
      <p:sp>
        <p:nvSpPr>
          <p:cNvPr id="5" name="Rectangle 4">
            <a:extLst>
              <a:ext uri="{FF2B5EF4-FFF2-40B4-BE49-F238E27FC236}">
                <a16:creationId xmlns:a16="http://schemas.microsoft.com/office/drawing/2014/main" id="{DFE413FF-92B2-448B-8D3C-D094F6350EF7}"/>
              </a:ext>
            </a:extLst>
          </p:cNvPr>
          <p:cNvSpPr/>
          <p:nvPr/>
        </p:nvSpPr>
        <p:spPr>
          <a:xfrm>
            <a:off x="443315" y="1133348"/>
            <a:ext cx="10895245" cy="5539978"/>
          </a:xfrm>
          <a:prstGeom prst="rect">
            <a:avLst/>
          </a:prstGeom>
        </p:spPr>
        <p:txBody>
          <a:bodyPr wrap="square">
            <a:spAutoFit/>
          </a:bodyPr>
          <a:lstStyle/>
          <a:p>
            <a:r>
              <a:rPr lang="en-US" b="1" u="sng" dirty="0">
                <a:latin typeface="Arial" panose="020B0604020202020204" pitchFamily="34" charset="0"/>
                <a:cs typeface="Arial" panose="020B0604020202020204" pitchFamily="34" charset="0"/>
              </a:rPr>
              <a:t>Electronegativity</a:t>
            </a:r>
            <a:r>
              <a:rPr lang="en-US" b="1"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The tendency of an atom in a molecule to attract the shared pair of electrons towards itself is known as electronegativity.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It is a dimensionless property because it is only a tendency. It basically indicates the net result of the tendencies of atoms in different elements to attract the bond-forming electron pairs.</a:t>
            </a:r>
          </a:p>
          <a:p>
            <a:pPr marL="285750"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It is measured on the Pauling scale. According to this scale, fluorine is the most electronegative element with a value of 4.0 and cesium is the least electronegative element with a value of 0.7.</a:t>
            </a:r>
          </a:p>
          <a:p>
            <a:pPr marL="285750"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As we move across a period from left to right the nuclear charge increases and the atomic size decreases, therefore the value of </a:t>
            </a:r>
            <a:r>
              <a:rPr lang="en-US" sz="1600" b="1" dirty="0">
                <a:latin typeface="Arial" panose="020B0604020202020204" pitchFamily="34" charset="0"/>
                <a:cs typeface="Arial" panose="020B0604020202020204" pitchFamily="34" charset="0"/>
              </a:rPr>
              <a:t>electronegativity increases across a period.</a:t>
            </a:r>
          </a:p>
          <a:p>
            <a:pPr marL="285750"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Electronegativity </a:t>
            </a:r>
            <a:r>
              <a:rPr lang="en-US" sz="1600" b="1" dirty="0">
                <a:latin typeface="Arial" panose="020B0604020202020204" pitchFamily="34" charset="0"/>
                <a:cs typeface="Arial" panose="020B0604020202020204" pitchFamily="34" charset="0"/>
              </a:rPr>
              <a:t>decrease down the group</a:t>
            </a:r>
            <a:r>
              <a:rPr lang="en-US" sz="1600" dirty="0">
                <a:latin typeface="Arial" panose="020B0604020202020204" pitchFamily="34" charset="0"/>
                <a:cs typeface="Arial" panose="020B0604020202020204" pitchFamily="34" charset="0"/>
              </a:rPr>
              <a:t>.</a:t>
            </a:r>
            <a:r>
              <a:rPr lang="en-US" sz="1600" b="1"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The nuclear charge also increases but the effect of the increase in nuclear charge is overcome by the addition of one shell.</a:t>
            </a:r>
          </a:p>
          <a:p>
            <a:pPr marL="285750" indent="-285750" algn="just">
              <a:buFont typeface="Arial" panose="020B0604020202020204" pitchFamily="34" charset="0"/>
              <a:buChar char="•"/>
            </a:pPr>
            <a:r>
              <a:rPr lang="en-US" sz="1600" b="0" i="0" dirty="0">
                <a:solidFill>
                  <a:srgbClr val="333333"/>
                </a:solidFill>
                <a:effectLst/>
                <a:latin typeface="Roboto" panose="02000000000000000000" pitchFamily="2" charset="0"/>
              </a:rPr>
              <a:t>Generally, </a:t>
            </a:r>
            <a:r>
              <a:rPr lang="en-US" sz="1600" b="1" i="1" dirty="0">
                <a:solidFill>
                  <a:srgbClr val="333333"/>
                </a:solidFill>
                <a:effectLst/>
                <a:latin typeface="Roboto" panose="02000000000000000000" pitchFamily="2" charset="0"/>
              </a:rPr>
              <a:t>metals show a lower value of electronegativity as compared to the non-metals.</a:t>
            </a:r>
            <a:r>
              <a:rPr lang="en-US" sz="1600" b="0" i="1" dirty="0">
                <a:solidFill>
                  <a:srgbClr val="333333"/>
                </a:solidFill>
                <a:effectLst/>
                <a:latin typeface="Roboto" panose="02000000000000000000" pitchFamily="2" charset="0"/>
              </a:rPr>
              <a:t> </a:t>
            </a:r>
            <a:r>
              <a:rPr lang="en-US" sz="1600" b="0" i="0" dirty="0">
                <a:solidFill>
                  <a:srgbClr val="333333"/>
                </a:solidFill>
                <a:effectLst/>
                <a:latin typeface="Roboto" panose="02000000000000000000" pitchFamily="2" charset="0"/>
              </a:rPr>
              <a:t>Therefore, metals are electropositive and non-metals are electronegative in nature.</a:t>
            </a:r>
          </a:p>
          <a:p>
            <a:pPr marL="285750"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Factors affecting electronegativity:</a:t>
            </a:r>
          </a:p>
          <a:p>
            <a:pPr marL="800100" lvl="1" indent="-342900" algn="just">
              <a:buAutoNum type="arabicPeriod"/>
            </a:pPr>
            <a:r>
              <a:rPr lang="en-US" sz="1600" b="1" dirty="0">
                <a:latin typeface="Arial" panose="020B0604020202020204" pitchFamily="34" charset="0"/>
                <a:cs typeface="Arial" panose="020B0604020202020204" pitchFamily="34" charset="0"/>
              </a:rPr>
              <a:t>Size of an atom: </a:t>
            </a:r>
            <a:r>
              <a:rPr lang="en-US" sz="1600" dirty="0">
                <a:latin typeface="Arial" panose="020B0604020202020204" pitchFamily="34" charset="0"/>
                <a:cs typeface="Arial" panose="020B0604020202020204" pitchFamily="34" charset="0"/>
              </a:rPr>
              <a:t>A greater atomic size will result in less value of electronegativity, this happens because electrons being far away from the nucleus will experience a lesser force of attraction.</a:t>
            </a:r>
          </a:p>
          <a:p>
            <a:pPr marL="800100" lvl="1" indent="-342900" algn="just">
              <a:buAutoNum type="arabicPeriod"/>
            </a:pPr>
            <a:r>
              <a:rPr lang="en-US" sz="1600" b="1" dirty="0">
                <a:latin typeface="Arial" panose="020B0604020202020204" pitchFamily="34" charset="0"/>
                <a:cs typeface="Arial" panose="020B0604020202020204" pitchFamily="34" charset="0"/>
              </a:rPr>
              <a:t>Nuclear charge:  </a:t>
            </a:r>
            <a:r>
              <a:rPr lang="en-US" sz="1600" dirty="0">
                <a:latin typeface="Arial" panose="020B0604020202020204" pitchFamily="34" charset="0"/>
                <a:cs typeface="Arial" panose="020B0604020202020204" pitchFamily="34" charset="0"/>
              </a:rPr>
              <a:t>A greater value of nuclear charge will result in a greater value of electronegativity. This happens because an increase in nuclear charge causes electron attraction with greater force.</a:t>
            </a:r>
          </a:p>
          <a:p>
            <a:pPr marL="800100" lvl="1" indent="-342900" algn="just">
              <a:buAutoNum type="arabicPeriod"/>
            </a:pPr>
            <a:r>
              <a:rPr lang="en-US" sz="1600" b="1" dirty="0">
                <a:latin typeface="Arial" panose="020B0604020202020204" pitchFamily="34" charset="0"/>
                <a:cs typeface="Arial" panose="020B0604020202020204" pitchFamily="34" charset="0"/>
              </a:rPr>
              <a:t>Effect of substituent:</a:t>
            </a:r>
            <a:r>
              <a:rPr lang="en-US" sz="1600" dirty="0">
                <a:latin typeface="Arial" panose="020B0604020202020204" pitchFamily="34" charset="0"/>
                <a:cs typeface="Arial" panose="020B0604020202020204" pitchFamily="34" charset="0"/>
              </a:rPr>
              <a:t> The difference in electronegativity of an atom caused by substituents results in different chemical </a:t>
            </a:r>
            <a:r>
              <a:rPr lang="en-US" sz="1600" dirty="0" err="1">
                <a:latin typeface="Arial" panose="020B0604020202020204" pitchFamily="34" charset="0"/>
                <a:cs typeface="Arial" panose="020B0604020202020204" pitchFamily="34" charset="0"/>
              </a:rPr>
              <a:t>behaviour</a:t>
            </a:r>
            <a:r>
              <a:rPr lang="en-US" sz="1600" dirty="0">
                <a:latin typeface="Arial" panose="020B0604020202020204" pitchFamily="34" charset="0"/>
                <a:cs typeface="Arial" panose="020B0604020202020204" pitchFamily="34" charset="0"/>
              </a:rPr>
              <a:t> of that atom.</a:t>
            </a:r>
          </a:p>
          <a:p>
            <a:pPr marL="800100" lvl="1" indent="-342900" algn="just">
              <a:buAutoNum type="arabicPeriod"/>
            </a:pPr>
            <a:r>
              <a:rPr lang="en-US" sz="1600" dirty="0">
                <a:latin typeface="Arial" panose="020B0604020202020204" pitchFamily="34" charset="0"/>
                <a:cs typeface="Arial" panose="020B0604020202020204" pitchFamily="34" charset="0"/>
              </a:rPr>
              <a:t>Larger is the s-character, more is the electronegativity: </a:t>
            </a:r>
            <a:r>
              <a:rPr lang="en-US" sz="1600" dirty="0" err="1">
                <a:latin typeface="Arial" panose="020B0604020202020204" pitchFamily="34" charset="0"/>
                <a:cs typeface="Arial" panose="020B0604020202020204" pitchFamily="34" charset="0"/>
              </a:rPr>
              <a:t>sp</a:t>
            </a:r>
            <a:r>
              <a:rPr lang="en-US" sz="1600" dirty="0">
                <a:latin typeface="Arial" panose="020B0604020202020204" pitchFamily="34" charset="0"/>
                <a:cs typeface="Arial" panose="020B0604020202020204" pitchFamily="34" charset="0"/>
              </a:rPr>
              <a:t>&gt;sp2&gt;sp3</a:t>
            </a:r>
          </a:p>
          <a:p>
            <a:pPr marL="285750" indent="-285750" algn="just">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603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ABE451-F24C-46BF-A14B-A5110C8CF449}"/>
              </a:ext>
            </a:extLst>
          </p:cNvPr>
          <p:cNvPicPr>
            <a:picLocks noChangeAspect="1"/>
          </p:cNvPicPr>
          <p:nvPr/>
        </p:nvPicPr>
        <p:blipFill rotWithShape="1">
          <a:blip r:embed="rId2"/>
          <a:srcRect l="20076" t="3443" r="19158"/>
          <a:stretch/>
        </p:blipFill>
        <p:spPr>
          <a:xfrm>
            <a:off x="423509" y="1530771"/>
            <a:ext cx="3439327" cy="2550342"/>
          </a:xfrm>
          <a:prstGeom prst="rect">
            <a:avLst/>
          </a:prstGeom>
        </p:spPr>
      </p:pic>
      <p:pic>
        <p:nvPicPr>
          <p:cNvPr id="3" name="Picture 2">
            <a:extLst>
              <a:ext uri="{FF2B5EF4-FFF2-40B4-BE49-F238E27FC236}">
                <a16:creationId xmlns:a16="http://schemas.microsoft.com/office/drawing/2014/main" id="{0EEB13A1-1C18-4DBC-BDC3-05560B451D92}"/>
              </a:ext>
            </a:extLst>
          </p:cNvPr>
          <p:cNvPicPr>
            <a:picLocks noChangeAspect="1"/>
          </p:cNvPicPr>
          <p:nvPr/>
        </p:nvPicPr>
        <p:blipFill>
          <a:blip r:embed="rId3"/>
          <a:stretch>
            <a:fillRect/>
          </a:stretch>
        </p:blipFill>
        <p:spPr>
          <a:xfrm>
            <a:off x="2880904" y="0"/>
            <a:ext cx="6430192" cy="818640"/>
          </a:xfrm>
          <a:prstGeom prst="rect">
            <a:avLst/>
          </a:prstGeom>
        </p:spPr>
      </p:pic>
      <p:pic>
        <p:nvPicPr>
          <p:cNvPr id="4" name="Picture 3">
            <a:extLst>
              <a:ext uri="{FF2B5EF4-FFF2-40B4-BE49-F238E27FC236}">
                <a16:creationId xmlns:a16="http://schemas.microsoft.com/office/drawing/2014/main" id="{6BF0C1F8-33A0-442A-9C3F-8F9E6DD87E0E}"/>
              </a:ext>
            </a:extLst>
          </p:cNvPr>
          <p:cNvPicPr>
            <a:picLocks noChangeAspect="1"/>
          </p:cNvPicPr>
          <p:nvPr/>
        </p:nvPicPr>
        <p:blipFill rotWithShape="1">
          <a:blip r:embed="rId4"/>
          <a:srcRect l="21391" t="3443" r="21615"/>
          <a:stretch/>
        </p:blipFill>
        <p:spPr>
          <a:xfrm>
            <a:off x="530273" y="4081113"/>
            <a:ext cx="3225798" cy="2550342"/>
          </a:xfrm>
          <a:prstGeom prst="rect">
            <a:avLst/>
          </a:prstGeom>
        </p:spPr>
      </p:pic>
      <p:sp>
        <p:nvSpPr>
          <p:cNvPr id="5" name="TextBox 4">
            <a:extLst>
              <a:ext uri="{FF2B5EF4-FFF2-40B4-BE49-F238E27FC236}">
                <a16:creationId xmlns:a16="http://schemas.microsoft.com/office/drawing/2014/main" id="{1D23DB3A-C0A2-48B3-B7BD-DF05E2650487}"/>
              </a:ext>
            </a:extLst>
          </p:cNvPr>
          <p:cNvSpPr txBox="1"/>
          <p:nvPr/>
        </p:nvSpPr>
        <p:spPr>
          <a:xfrm>
            <a:off x="895149" y="1069105"/>
            <a:ext cx="7498079" cy="461665"/>
          </a:xfrm>
          <a:prstGeom prst="rect">
            <a:avLst/>
          </a:prstGeom>
          <a:noFill/>
        </p:spPr>
        <p:txBody>
          <a:bodyPr wrap="square" rtlCol="0">
            <a:spAutoFit/>
          </a:bodyPr>
          <a:lstStyle/>
          <a:p>
            <a:r>
              <a:rPr lang="en-US" sz="2400" b="1" u="sng" dirty="0">
                <a:solidFill>
                  <a:srgbClr val="7030A0"/>
                </a:solidFill>
                <a:latin typeface="Comic Sans MS" panose="030F0702030302020204" pitchFamily="66" charset="0"/>
                <a:cs typeface="Arial" panose="020B0604020202020204" pitchFamily="34" charset="0"/>
              </a:rPr>
              <a:t>Electronegativity variation in the periodic table</a:t>
            </a:r>
            <a:endParaRPr lang="en-IN" sz="2400" b="1" u="sng" dirty="0">
              <a:solidFill>
                <a:srgbClr val="7030A0"/>
              </a:solidFill>
              <a:latin typeface="Comic Sans MS" panose="030F0702030302020204" pitchFamily="66" charset="0"/>
              <a:cs typeface="Arial" panose="020B0604020202020204" pitchFamily="34" charset="0"/>
            </a:endParaRPr>
          </a:p>
        </p:txBody>
      </p:sp>
      <p:pic>
        <p:nvPicPr>
          <p:cNvPr id="8" name="Picture 7">
            <a:extLst>
              <a:ext uri="{FF2B5EF4-FFF2-40B4-BE49-F238E27FC236}">
                <a16:creationId xmlns:a16="http://schemas.microsoft.com/office/drawing/2014/main" id="{CA1347F7-9D7C-4080-9F17-EB424BDC5D7C}"/>
              </a:ext>
            </a:extLst>
          </p:cNvPr>
          <p:cNvPicPr>
            <a:picLocks noChangeAspect="1"/>
          </p:cNvPicPr>
          <p:nvPr/>
        </p:nvPicPr>
        <p:blipFill>
          <a:blip r:embed="rId5"/>
          <a:stretch>
            <a:fillRect/>
          </a:stretch>
        </p:blipFill>
        <p:spPr>
          <a:xfrm>
            <a:off x="4819809" y="1804563"/>
            <a:ext cx="6679171" cy="3984332"/>
          </a:xfrm>
          <a:prstGeom prst="rect">
            <a:avLst/>
          </a:prstGeom>
        </p:spPr>
      </p:pic>
    </p:spTree>
    <p:extLst>
      <p:ext uri="{BB962C8B-B14F-4D97-AF65-F5344CB8AC3E}">
        <p14:creationId xmlns:p14="http://schemas.microsoft.com/office/powerpoint/2010/main" val="1380102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FADEDE-F2F0-4A36-BD11-368769054126}"/>
              </a:ext>
            </a:extLst>
          </p:cNvPr>
          <p:cNvPicPr>
            <a:picLocks noChangeAspect="1"/>
          </p:cNvPicPr>
          <p:nvPr/>
        </p:nvPicPr>
        <p:blipFill>
          <a:blip r:embed="rId2"/>
          <a:stretch>
            <a:fillRect/>
          </a:stretch>
        </p:blipFill>
        <p:spPr>
          <a:xfrm>
            <a:off x="1424538" y="86628"/>
            <a:ext cx="8942968" cy="818640"/>
          </a:xfrm>
          <a:prstGeom prst="rect">
            <a:avLst/>
          </a:prstGeom>
        </p:spPr>
      </p:pic>
      <p:sp>
        <p:nvSpPr>
          <p:cNvPr id="3" name="TextBox 2">
            <a:extLst>
              <a:ext uri="{FF2B5EF4-FFF2-40B4-BE49-F238E27FC236}">
                <a16:creationId xmlns:a16="http://schemas.microsoft.com/office/drawing/2014/main" id="{8C2D6F40-7047-4FB4-9C15-A52259919ED1}"/>
              </a:ext>
            </a:extLst>
          </p:cNvPr>
          <p:cNvSpPr txBox="1"/>
          <p:nvPr/>
        </p:nvSpPr>
        <p:spPr>
          <a:xfrm>
            <a:off x="323423" y="905268"/>
            <a:ext cx="11545153" cy="5293757"/>
          </a:xfrm>
          <a:prstGeom prst="rect">
            <a:avLst/>
          </a:prstGeom>
          <a:noFill/>
        </p:spPr>
        <p:txBody>
          <a:bodyPr wrap="square" rtlCol="0">
            <a:spAutoFit/>
          </a:bodyPr>
          <a:lstStyle/>
          <a:p>
            <a:pPr algn="just"/>
            <a:r>
              <a:rPr lang="en-US" b="1" dirty="0">
                <a:solidFill>
                  <a:srgbClr val="FF0000"/>
                </a:solidFill>
                <a:latin typeface="Arial" panose="020B0604020202020204" pitchFamily="34" charset="0"/>
                <a:cs typeface="Arial" panose="020B0604020202020204" pitchFamily="34" charset="0"/>
              </a:rPr>
              <a:t>s-block elements: </a:t>
            </a:r>
            <a:r>
              <a:rPr lang="en-US" dirty="0">
                <a:latin typeface="Arial" panose="020B0604020202020204" pitchFamily="34" charset="0"/>
                <a:cs typeface="Arial" panose="020B0604020202020204" pitchFamily="34" charset="0"/>
              </a:rPr>
              <a:t>outermost electronic shell configuration: </a:t>
            </a:r>
            <a:r>
              <a:rPr lang="en-US" b="1" dirty="0">
                <a:highlight>
                  <a:srgbClr val="FFFF00"/>
                </a:highlight>
                <a:latin typeface="Arial" panose="020B0604020202020204" pitchFamily="34" charset="0"/>
                <a:cs typeface="Arial" panose="020B0604020202020204" pitchFamily="34" charset="0"/>
              </a:rPr>
              <a:t>ns</a:t>
            </a:r>
            <a:r>
              <a:rPr lang="en-US" b="1" baseline="30000" dirty="0">
                <a:highlight>
                  <a:srgbClr val="FFFF00"/>
                </a:highlight>
                <a:latin typeface="Arial" panose="020B0604020202020204" pitchFamily="34" charset="0"/>
                <a:cs typeface="Arial" panose="020B0604020202020204" pitchFamily="34" charset="0"/>
              </a:rPr>
              <a:t>1-2</a:t>
            </a:r>
          </a:p>
          <a:p>
            <a:pPr marL="285750"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Group 1 (alkali metals) and Group 2 (alkaline earth metals)</a:t>
            </a:r>
          </a:p>
          <a:p>
            <a:pPr marL="285750"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Except H all elements of s-Block elements are active metals.</a:t>
            </a:r>
          </a:p>
          <a:p>
            <a:pPr marL="285750"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They have +1/ +2 oxidation state.</a:t>
            </a:r>
          </a:p>
          <a:p>
            <a:pPr marL="285750"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They form basic oxides</a:t>
            </a:r>
          </a:p>
          <a:p>
            <a:pPr marL="285750"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They </a:t>
            </a:r>
            <a:r>
              <a:rPr lang="en-US" sz="1600" b="1" dirty="0">
                <a:latin typeface="Arial" panose="020B0604020202020204" pitchFamily="34" charset="0"/>
                <a:cs typeface="Arial" panose="020B0604020202020204" pitchFamily="34" charset="0"/>
              </a:rPr>
              <a:t>impart characteristic </a:t>
            </a:r>
            <a:r>
              <a:rPr lang="en-US" sz="1600" b="1" dirty="0" err="1">
                <a:latin typeface="Arial" panose="020B0604020202020204" pitchFamily="34" charset="0"/>
                <a:cs typeface="Arial" panose="020B0604020202020204" pitchFamily="34" charset="0"/>
              </a:rPr>
              <a:t>colour</a:t>
            </a:r>
            <a:r>
              <a:rPr lang="en-US" sz="1600" b="1" dirty="0">
                <a:latin typeface="Arial" panose="020B0604020202020204" pitchFamily="34" charset="0"/>
                <a:cs typeface="Arial" panose="020B0604020202020204" pitchFamily="34" charset="0"/>
              </a:rPr>
              <a:t> to the flame </a:t>
            </a:r>
            <a:r>
              <a:rPr lang="en-US" sz="1600" b="0" i="0" dirty="0">
                <a:effectLst/>
                <a:latin typeface="Arial" panose="020B0604020202020204" pitchFamily="34" charset="0"/>
                <a:cs typeface="Arial" panose="020B0604020202020204" pitchFamily="34" charset="0"/>
              </a:rPr>
              <a:t>due to the heat generated from the flame which excites the valence electrons from one energy level to another energy level. This helps in the detection of alkali metals during the flame test.</a:t>
            </a:r>
            <a:endParaRPr lang="en-US" sz="16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Generally they form ionic salts with nonmetals.</a:t>
            </a:r>
          </a:p>
          <a:p>
            <a:pPr marL="285750"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They have </a:t>
            </a:r>
            <a:r>
              <a:rPr lang="en-US" sz="1600" b="1" dirty="0">
                <a:latin typeface="Arial" panose="020B0604020202020204" pitchFamily="34" charset="0"/>
                <a:cs typeface="Arial" panose="020B0604020202020204" pitchFamily="34" charset="0"/>
              </a:rPr>
              <a:t>low ionization potentials </a:t>
            </a:r>
            <a:endParaRPr lang="en-US" sz="16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They have </a:t>
            </a:r>
            <a:r>
              <a:rPr lang="en-US" sz="1600" b="1" dirty="0">
                <a:latin typeface="Arial" panose="020B0604020202020204" pitchFamily="34" charset="0"/>
                <a:cs typeface="Arial" panose="020B0604020202020204" pitchFamily="34" charset="0"/>
              </a:rPr>
              <a:t>very small electron gain enthalpies</a:t>
            </a:r>
            <a:r>
              <a:rPr lang="en-US" sz="1600"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They are solids at room temperature (Cs is liquid at about at 35oC)</a:t>
            </a:r>
          </a:p>
          <a:p>
            <a:pPr marL="285750"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Their hydroxides are basic in nature.</a:t>
            </a:r>
          </a:p>
          <a:p>
            <a:pPr marL="285750"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The density of the alkali metals increases down the group. </a:t>
            </a:r>
            <a:r>
              <a:rPr lang="en-US" sz="1600" b="1" dirty="0">
                <a:latin typeface="Arial" panose="020B0604020202020204" pitchFamily="34" charset="0"/>
                <a:cs typeface="Arial" panose="020B0604020202020204" pitchFamily="34" charset="0"/>
              </a:rPr>
              <a:t>Exception:</a:t>
            </a:r>
            <a:r>
              <a:rPr lang="en-US" sz="1600" dirty="0">
                <a:latin typeface="Arial" panose="020B0604020202020204" pitchFamily="34" charset="0"/>
                <a:cs typeface="Arial" panose="020B0604020202020204" pitchFamily="34" charset="0"/>
              </a:rPr>
              <a:t> the density of potassium is less than the density of sodium.</a:t>
            </a:r>
          </a:p>
          <a:p>
            <a:pPr marL="285750"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The alkali metals have a low melting and boiling point due to the weak metallic bonding.</a:t>
            </a:r>
          </a:p>
          <a:p>
            <a:pPr algn="just"/>
            <a:endParaRPr lang="en-US" sz="1600" b="1" dirty="0">
              <a:latin typeface="Arial" panose="020B0604020202020204" pitchFamily="34" charset="0"/>
              <a:cs typeface="Arial" panose="020B0604020202020204" pitchFamily="34" charset="0"/>
            </a:endParaRPr>
          </a:p>
          <a:p>
            <a:pPr algn="just"/>
            <a:r>
              <a:rPr lang="en-US" sz="1600" b="1" dirty="0">
                <a:latin typeface="Arial" panose="020B0604020202020204" pitchFamily="34" charset="0"/>
                <a:cs typeface="Arial" panose="020B0604020202020204" pitchFamily="34" charset="0"/>
              </a:rPr>
              <a:t>(</a:t>
            </a:r>
            <a:r>
              <a:rPr lang="en-US" sz="1600" b="1" dirty="0" err="1">
                <a:latin typeface="Arial" panose="020B0604020202020204" pitchFamily="34" charset="0"/>
                <a:cs typeface="Arial" panose="020B0604020202020204" pitchFamily="34" charset="0"/>
              </a:rPr>
              <a:t>i</a:t>
            </a:r>
            <a:r>
              <a:rPr lang="en-US" sz="1600" b="1" dirty="0">
                <a:latin typeface="Arial" panose="020B0604020202020204" pitchFamily="34" charset="0"/>
                <a:cs typeface="Arial" panose="020B0604020202020204" pitchFamily="34" charset="0"/>
              </a:rPr>
              <a:t>) Atomic and Ionic Radii: </a:t>
            </a:r>
            <a:r>
              <a:rPr lang="en-US" sz="1600" dirty="0">
                <a:latin typeface="Arial" panose="020B0604020202020204" pitchFamily="34" charset="0"/>
                <a:cs typeface="Arial" panose="020B0604020202020204" pitchFamily="34" charset="0"/>
              </a:rPr>
              <a:t>Size of the alkali metals is larger compared to other elements in a particular period. As the atomic number increases the total number of electrons increases along with the addition of shells.		</a:t>
            </a:r>
            <a:r>
              <a:rPr lang="en-US" sz="1600" dirty="0">
                <a:highlight>
                  <a:srgbClr val="FFFF00"/>
                </a:highlight>
                <a:latin typeface="Arial" panose="020B0604020202020204" pitchFamily="34" charset="0"/>
                <a:cs typeface="Arial" panose="020B0604020202020204" pitchFamily="34" charset="0"/>
              </a:rPr>
              <a:t>Na+ &gt; Mg2+ </a:t>
            </a:r>
          </a:p>
          <a:p>
            <a:pPr algn="just"/>
            <a:endParaRPr lang="en-US" sz="1600" dirty="0">
              <a:latin typeface="Arial" panose="020B0604020202020204" pitchFamily="34" charset="0"/>
              <a:cs typeface="Arial" panose="020B0604020202020204" pitchFamily="34" charset="0"/>
            </a:endParaRPr>
          </a:p>
          <a:p>
            <a:pPr algn="just"/>
            <a:r>
              <a:rPr lang="en-US" sz="1600" dirty="0">
                <a:latin typeface="Arial" panose="020B0604020202020204" pitchFamily="34" charset="0"/>
                <a:cs typeface="Arial" panose="020B0604020202020204" pitchFamily="34" charset="0"/>
              </a:rPr>
              <a:t>On moving down the group the atomic number increases. As a result, the atomic and ionic radius of the alkali metals increases. 		</a:t>
            </a:r>
            <a:r>
              <a:rPr lang="pl-PL" sz="1600" dirty="0">
                <a:highlight>
                  <a:srgbClr val="FFFF00"/>
                </a:highlight>
                <a:latin typeface="Arial" panose="020B0604020202020204" pitchFamily="34" charset="0"/>
                <a:cs typeface="Arial" panose="020B0604020202020204" pitchFamily="34" charset="0"/>
              </a:rPr>
              <a:t>H+ &lt; Li+ &lt; Na+ &lt; K+ &lt; Rb+  &lt; Cs+</a:t>
            </a:r>
            <a:endParaRPr lang="en-IN" sz="1600" dirty="0">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33638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61E95F-D1A8-48F8-83DB-05D4786DDB86}"/>
              </a:ext>
            </a:extLst>
          </p:cNvPr>
          <p:cNvPicPr>
            <a:picLocks noChangeAspect="1"/>
          </p:cNvPicPr>
          <p:nvPr/>
        </p:nvPicPr>
        <p:blipFill>
          <a:blip r:embed="rId2"/>
          <a:stretch>
            <a:fillRect/>
          </a:stretch>
        </p:blipFill>
        <p:spPr>
          <a:xfrm>
            <a:off x="1424538" y="86628"/>
            <a:ext cx="8942968" cy="818640"/>
          </a:xfrm>
          <a:prstGeom prst="rect">
            <a:avLst/>
          </a:prstGeom>
        </p:spPr>
      </p:pic>
      <p:sp>
        <p:nvSpPr>
          <p:cNvPr id="4" name="TextBox 3">
            <a:extLst>
              <a:ext uri="{FF2B5EF4-FFF2-40B4-BE49-F238E27FC236}">
                <a16:creationId xmlns:a16="http://schemas.microsoft.com/office/drawing/2014/main" id="{C2E4465A-24A4-4164-8E81-7491B73E5F04}"/>
              </a:ext>
            </a:extLst>
          </p:cNvPr>
          <p:cNvSpPr txBox="1"/>
          <p:nvPr/>
        </p:nvSpPr>
        <p:spPr>
          <a:xfrm>
            <a:off x="575109" y="1283186"/>
            <a:ext cx="11042583" cy="3570208"/>
          </a:xfrm>
          <a:prstGeom prst="rect">
            <a:avLst/>
          </a:prstGeom>
          <a:noFill/>
        </p:spPr>
        <p:txBody>
          <a:bodyPr wrap="square">
            <a:spAutoFit/>
          </a:bodyPr>
          <a:lstStyle/>
          <a:p>
            <a:r>
              <a:rPr lang="en-US" sz="1600" b="1" dirty="0">
                <a:latin typeface="Arial" panose="020B0604020202020204" pitchFamily="34" charset="0"/>
                <a:cs typeface="Arial" panose="020B0604020202020204" pitchFamily="34" charset="0"/>
              </a:rPr>
              <a:t>(ii) Ionization potential: </a:t>
            </a:r>
            <a:r>
              <a:rPr lang="en-US" sz="1600" dirty="0">
                <a:latin typeface="Arial" panose="020B0604020202020204" pitchFamily="34" charset="0"/>
                <a:cs typeface="Arial" panose="020B0604020202020204" pitchFamily="34" charset="0"/>
              </a:rPr>
              <a:t>As we go down the group the size of the atoms increases due to which the attraction between the nucleus and the electrons in the outermost shell decreases. As a result, the </a:t>
            </a:r>
            <a:r>
              <a:rPr lang="en-US" sz="1600" b="1" dirty="0">
                <a:latin typeface="Arial" panose="020B0604020202020204" pitchFamily="34" charset="0"/>
                <a:cs typeface="Arial" panose="020B0604020202020204" pitchFamily="34" charset="0"/>
              </a:rPr>
              <a:t>ionization enthalpy decreases</a:t>
            </a:r>
            <a:r>
              <a:rPr lang="en-US" sz="18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The ionization enthalpy of the alkali metals is comparatively lesser than other elements.</a:t>
            </a:r>
          </a:p>
          <a:p>
            <a:endParaRPr lang="en-US" sz="1600" dirty="0">
              <a:latin typeface="Arial" panose="020B0604020202020204" pitchFamily="34" charset="0"/>
              <a:cs typeface="Arial" panose="020B0604020202020204" pitchFamily="34" charset="0"/>
            </a:endParaRPr>
          </a:p>
          <a:p>
            <a:r>
              <a:rPr lang="en-US" sz="1600" b="1" dirty="0">
                <a:latin typeface="Arial" panose="020B0604020202020204" pitchFamily="34" charset="0"/>
                <a:cs typeface="Arial" panose="020B0604020202020204" pitchFamily="34" charset="0"/>
              </a:rPr>
              <a:t>(iii) Diagonal relationship: </a:t>
            </a:r>
          </a:p>
          <a:p>
            <a:r>
              <a:rPr lang="en-US" sz="1600" dirty="0">
                <a:latin typeface="Arial" panose="020B0604020202020204" pitchFamily="34" charset="0"/>
                <a:cs typeface="Arial" panose="020B0604020202020204" pitchFamily="34" charset="0"/>
              </a:rPr>
              <a:t>Lithium and Beryllium differ much from the rest of their members but at the same time, they resemble more with the diagonal element present in the next column.</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The anomaly of these S-block elements is due to:</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Low atomic and ionic size</a:t>
            </a:r>
          </a:p>
          <a:p>
            <a:r>
              <a:rPr lang="en-US" sz="1600" dirty="0">
                <a:latin typeface="Arial" panose="020B0604020202020204" pitchFamily="34" charset="0"/>
                <a:cs typeface="Arial" panose="020B0604020202020204" pitchFamily="34" charset="0"/>
              </a:rPr>
              <a:t>Greater charge density (charge/volume of the atom)</a:t>
            </a:r>
          </a:p>
          <a:p>
            <a:r>
              <a:rPr lang="en-US" sz="1600" dirty="0">
                <a:latin typeface="Arial" panose="020B0604020202020204" pitchFamily="34" charset="0"/>
                <a:cs typeface="Arial" panose="020B0604020202020204" pitchFamily="34" charset="0"/>
              </a:rPr>
              <a:t>Greater polarization</a:t>
            </a:r>
          </a:p>
          <a:p>
            <a:r>
              <a:rPr lang="en-US" sz="1600" dirty="0">
                <a:latin typeface="Arial" panose="020B0604020202020204" pitchFamily="34" charset="0"/>
                <a:cs typeface="Arial" panose="020B0604020202020204" pitchFamily="34" charset="0"/>
              </a:rPr>
              <a:t>Absence of d-orbitals.</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66620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FADEDE-F2F0-4A36-BD11-368769054126}"/>
              </a:ext>
            </a:extLst>
          </p:cNvPr>
          <p:cNvPicPr>
            <a:picLocks noChangeAspect="1"/>
          </p:cNvPicPr>
          <p:nvPr/>
        </p:nvPicPr>
        <p:blipFill>
          <a:blip r:embed="rId2"/>
          <a:stretch>
            <a:fillRect/>
          </a:stretch>
        </p:blipFill>
        <p:spPr>
          <a:xfrm>
            <a:off x="1424538" y="86628"/>
            <a:ext cx="8942968" cy="818640"/>
          </a:xfrm>
          <a:prstGeom prst="rect">
            <a:avLst/>
          </a:prstGeom>
        </p:spPr>
      </p:pic>
      <p:sp>
        <p:nvSpPr>
          <p:cNvPr id="3" name="TextBox 2">
            <a:extLst>
              <a:ext uri="{FF2B5EF4-FFF2-40B4-BE49-F238E27FC236}">
                <a16:creationId xmlns:a16="http://schemas.microsoft.com/office/drawing/2014/main" id="{8C2D6F40-7047-4FB4-9C15-A52259919ED1}"/>
              </a:ext>
            </a:extLst>
          </p:cNvPr>
          <p:cNvSpPr txBox="1"/>
          <p:nvPr/>
        </p:nvSpPr>
        <p:spPr>
          <a:xfrm>
            <a:off x="236795" y="703140"/>
            <a:ext cx="11868577" cy="6032421"/>
          </a:xfrm>
          <a:prstGeom prst="rect">
            <a:avLst/>
          </a:prstGeom>
          <a:noFill/>
        </p:spPr>
        <p:txBody>
          <a:bodyPr wrap="square" rtlCol="0">
            <a:spAutoFit/>
          </a:bodyPr>
          <a:lstStyle/>
          <a:p>
            <a:pPr algn="just"/>
            <a:r>
              <a:rPr lang="en-US" b="1" dirty="0">
                <a:solidFill>
                  <a:srgbClr val="FF0000"/>
                </a:solidFill>
                <a:latin typeface="Arial" panose="020B0604020202020204" pitchFamily="34" charset="0"/>
                <a:cs typeface="Arial" panose="020B0604020202020204" pitchFamily="34" charset="0"/>
              </a:rPr>
              <a:t>p-block elements: </a:t>
            </a:r>
            <a:r>
              <a:rPr lang="en-US" dirty="0">
                <a:latin typeface="Arial" panose="020B0604020202020204" pitchFamily="34" charset="0"/>
                <a:cs typeface="Arial" panose="020B0604020202020204" pitchFamily="34" charset="0"/>
              </a:rPr>
              <a:t>outermost electronic shell configuration: </a:t>
            </a:r>
            <a:r>
              <a:rPr lang="en-US" b="1" dirty="0">
                <a:highlight>
                  <a:srgbClr val="FFFF00"/>
                </a:highlight>
                <a:latin typeface="Arial" panose="020B0604020202020204" pitchFamily="34" charset="0"/>
                <a:cs typeface="Arial" panose="020B0604020202020204" pitchFamily="34" charset="0"/>
              </a:rPr>
              <a:t>ns</a:t>
            </a:r>
            <a:r>
              <a:rPr lang="en-US" b="1" baseline="30000" dirty="0">
                <a:highlight>
                  <a:srgbClr val="FFFF00"/>
                </a:highlight>
                <a:latin typeface="Arial" panose="020B0604020202020204" pitchFamily="34" charset="0"/>
                <a:cs typeface="Arial" panose="020B0604020202020204" pitchFamily="34" charset="0"/>
              </a:rPr>
              <a:t>2</a:t>
            </a:r>
            <a:r>
              <a:rPr lang="en-US" b="1" dirty="0">
                <a:highlight>
                  <a:srgbClr val="FFFF00"/>
                </a:highlight>
                <a:latin typeface="Arial" panose="020B0604020202020204" pitchFamily="34" charset="0"/>
                <a:cs typeface="Arial" panose="020B0604020202020204" pitchFamily="34" charset="0"/>
              </a:rPr>
              <a:t>, np</a:t>
            </a:r>
            <a:r>
              <a:rPr lang="en-US" b="1" baseline="30000" dirty="0">
                <a:highlight>
                  <a:srgbClr val="FFFF00"/>
                </a:highlight>
                <a:latin typeface="Arial" panose="020B0604020202020204" pitchFamily="34" charset="0"/>
                <a:cs typeface="Arial" panose="020B0604020202020204" pitchFamily="34" charset="0"/>
              </a:rPr>
              <a:t>1-6</a:t>
            </a:r>
          </a:p>
          <a:p>
            <a:pPr marL="285750"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Most of p-Block elements are non-metals.</a:t>
            </a:r>
          </a:p>
          <a:p>
            <a:pPr marL="285750"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They have variable oxidation states.</a:t>
            </a:r>
          </a:p>
          <a:p>
            <a:pPr marL="285750"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They form acidic oxides</a:t>
            </a:r>
          </a:p>
          <a:p>
            <a:pPr marL="285750"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They impart no characteristic </a:t>
            </a:r>
            <a:r>
              <a:rPr lang="en-US" sz="1600" dirty="0" err="1">
                <a:latin typeface="Arial" panose="020B0604020202020204" pitchFamily="34" charset="0"/>
                <a:cs typeface="Arial" panose="020B0604020202020204" pitchFamily="34" charset="0"/>
              </a:rPr>
              <a:t>colour</a:t>
            </a:r>
            <a:r>
              <a:rPr lang="en-US" sz="1600" dirty="0">
                <a:latin typeface="Arial" panose="020B0604020202020204" pitchFamily="34" charset="0"/>
                <a:cs typeface="Arial" panose="020B0604020202020204" pitchFamily="34" charset="0"/>
              </a:rPr>
              <a:t> to the flame</a:t>
            </a:r>
          </a:p>
          <a:p>
            <a:pPr marL="285750"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Generally they form covalent compounds. Halogens form salts with alkali metals</a:t>
            </a:r>
          </a:p>
          <a:p>
            <a:pPr marL="285750"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They have very large electron gain enthalpies.</a:t>
            </a:r>
          </a:p>
          <a:p>
            <a:pPr marL="285750"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They are solids/liquids/gases at room temperature (Br is liquid)</a:t>
            </a:r>
          </a:p>
          <a:p>
            <a:pPr marL="285750"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The aqueous solutions their oxides are acidic in nature.</a:t>
            </a:r>
          </a:p>
          <a:p>
            <a:pPr marL="285750"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p- block elements consist of</a:t>
            </a:r>
          </a:p>
          <a:p>
            <a:pPr marL="1200150" lvl="2"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Group 13 Elements: Boron family</a:t>
            </a:r>
          </a:p>
          <a:p>
            <a:pPr marL="1200150" lvl="2"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Group 14 Elements: Carbon family</a:t>
            </a:r>
          </a:p>
          <a:p>
            <a:pPr marL="1200150" lvl="2"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Group 15 Elements: Nitrogen family</a:t>
            </a:r>
          </a:p>
          <a:p>
            <a:pPr marL="1200150" lvl="2"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Group 16 Elements: Oxygen family</a:t>
            </a:r>
          </a:p>
          <a:p>
            <a:pPr marL="1200150" lvl="2"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Group 17 Elements: Fluorine family</a:t>
            </a:r>
          </a:p>
          <a:p>
            <a:pPr marL="1200150" lvl="2"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Group 18 Elements: Neon family</a:t>
            </a:r>
          </a:p>
          <a:p>
            <a:pPr marL="285750"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In the period from left to right, there is a regular increase in non-metallic character. However, non-metallic character decreases in the groups from top to bottom.</a:t>
            </a:r>
          </a:p>
          <a:p>
            <a:pPr marL="285750"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Ionization energies increase from left to right in a period while decrease in a group from top to bottom. Group VA and zero group have exceptionally high values of ionization energies on account of half-filled and fully filled orbitals in the valency shell.</a:t>
            </a:r>
          </a:p>
          <a:p>
            <a:pPr marL="285750"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The first member of the p block elements differs from other elements in two major respects:</a:t>
            </a:r>
          </a:p>
          <a:p>
            <a:pPr marL="742950" lvl="1"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First is the size and each and every property which depends upon the size.</a:t>
            </a:r>
          </a:p>
          <a:p>
            <a:pPr marL="742950" lvl="1"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The second difference applies only to the p-block element, which arises from the effects of d-orbitals in the valence shell of heavier elements.</a:t>
            </a:r>
          </a:p>
        </p:txBody>
      </p:sp>
    </p:spTree>
    <p:extLst>
      <p:ext uri="{BB962C8B-B14F-4D97-AF65-F5344CB8AC3E}">
        <p14:creationId xmlns:p14="http://schemas.microsoft.com/office/powerpoint/2010/main" val="3120601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FADEDE-F2F0-4A36-BD11-368769054126}"/>
              </a:ext>
            </a:extLst>
          </p:cNvPr>
          <p:cNvPicPr>
            <a:picLocks noChangeAspect="1"/>
          </p:cNvPicPr>
          <p:nvPr/>
        </p:nvPicPr>
        <p:blipFill>
          <a:blip r:embed="rId2"/>
          <a:stretch>
            <a:fillRect/>
          </a:stretch>
        </p:blipFill>
        <p:spPr>
          <a:xfrm>
            <a:off x="1424538" y="86628"/>
            <a:ext cx="8942968" cy="818640"/>
          </a:xfrm>
          <a:prstGeom prst="rect">
            <a:avLst/>
          </a:prstGeom>
        </p:spPr>
      </p:pic>
      <p:sp>
        <p:nvSpPr>
          <p:cNvPr id="3" name="TextBox 2">
            <a:extLst>
              <a:ext uri="{FF2B5EF4-FFF2-40B4-BE49-F238E27FC236}">
                <a16:creationId xmlns:a16="http://schemas.microsoft.com/office/drawing/2014/main" id="{8C2D6F40-7047-4FB4-9C15-A52259919ED1}"/>
              </a:ext>
            </a:extLst>
          </p:cNvPr>
          <p:cNvSpPr txBox="1"/>
          <p:nvPr/>
        </p:nvSpPr>
        <p:spPr>
          <a:xfrm>
            <a:off x="161711" y="1078525"/>
            <a:ext cx="11868577" cy="5293757"/>
          </a:xfrm>
          <a:prstGeom prst="rect">
            <a:avLst/>
          </a:prstGeom>
          <a:noFill/>
        </p:spPr>
        <p:txBody>
          <a:bodyPr wrap="square" rtlCol="0">
            <a:spAutoFit/>
          </a:bodyPr>
          <a:lstStyle/>
          <a:p>
            <a:pPr algn="just"/>
            <a:r>
              <a:rPr lang="en-US" b="1" dirty="0">
                <a:solidFill>
                  <a:srgbClr val="FF0000"/>
                </a:solidFill>
                <a:latin typeface="Arial" panose="020B0604020202020204" pitchFamily="34" charset="0"/>
                <a:cs typeface="Arial" panose="020B0604020202020204" pitchFamily="34" charset="0"/>
              </a:rPr>
              <a:t>d-block elements: </a:t>
            </a:r>
            <a:r>
              <a:rPr lang="en-US" sz="1600" b="0" i="0" dirty="0">
                <a:solidFill>
                  <a:srgbClr val="333333"/>
                </a:solidFill>
                <a:effectLst/>
                <a:latin typeface="Arial" panose="020B0604020202020204" pitchFamily="34" charset="0"/>
                <a:cs typeface="Arial" panose="020B0604020202020204" pitchFamily="34" charset="0"/>
              </a:rPr>
              <a:t>Elements having electrons (1 to 10) present in the d-orbital of the penultimate energy level and in the outermost ‘s’ orbital (1-2) are </a:t>
            </a:r>
            <a:r>
              <a:rPr lang="en-US" sz="1600" b="1" i="0" dirty="0">
                <a:solidFill>
                  <a:srgbClr val="333333"/>
                </a:solidFill>
                <a:effectLst/>
                <a:latin typeface="Arial" panose="020B0604020202020204" pitchFamily="34" charset="0"/>
                <a:cs typeface="Arial" panose="020B0604020202020204" pitchFamily="34" charset="0"/>
              </a:rPr>
              <a:t>d block elements.</a:t>
            </a:r>
          </a:p>
          <a:p>
            <a:pPr marL="285750" indent="-285750" algn="just">
              <a:buFont typeface="Arial" panose="020B0604020202020204" pitchFamily="34" charset="0"/>
              <a:buChar char="•"/>
            </a:pPr>
            <a:r>
              <a:rPr lang="en-US" sz="1600" b="0" i="0" dirty="0">
                <a:solidFill>
                  <a:srgbClr val="333333"/>
                </a:solidFill>
                <a:effectLst/>
                <a:latin typeface="Arial" panose="020B0604020202020204" pitchFamily="34" charset="0"/>
                <a:cs typeface="Arial" panose="020B0604020202020204" pitchFamily="34" charset="0"/>
              </a:rPr>
              <a:t>Electrons added to the ‘d’ sub-orbitals that lie between their (n+1) s and (n+1) p sub-orbitals.</a:t>
            </a:r>
          </a:p>
          <a:p>
            <a:pPr marL="285750" indent="-285750" algn="just">
              <a:buFont typeface="Arial" panose="020B0604020202020204" pitchFamily="34" charset="0"/>
              <a:buChar char="•"/>
            </a:pPr>
            <a:r>
              <a:rPr lang="en-US" sz="1600" b="0" i="0" dirty="0">
                <a:solidFill>
                  <a:srgbClr val="333333"/>
                </a:solidFill>
                <a:effectLst/>
                <a:latin typeface="Arial" panose="020B0604020202020204" pitchFamily="34" charset="0"/>
                <a:cs typeface="Arial" panose="020B0604020202020204" pitchFamily="34" charset="0"/>
              </a:rPr>
              <a:t>The general electronic configuration of d-block elements is (n-1)d1-10ns0-2. </a:t>
            </a:r>
            <a:endParaRPr lang="en-US" sz="1600" b="1" baseline="30000" dirty="0">
              <a:highlight>
                <a:srgbClr val="FFFF00"/>
              </a:highlight>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There are four series in the d block corresponding to the filling up of 3d, 4d, 5d or 6d orbitals.</a:t>
            </a:r>
          </a:p>
          <a:p>
            <a:pPr marL="1200150" lvl="2"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3d- Sc, </a:t>
            </a:r>
            <a:r>
              <a:rPr lang="en-US" sz="1600" dirty="0" err="1">
                <a:latin typeface="Arial" panose="020B0604020202020204" pitchFamily="34" charset="0"/>
                <a:cs typeface="Arial" panose="020B0604020202020204" pitchFamily="34" charset="0"/>
              </a:rPr>
              <a:t>Ti</a:t>
            </a:r>
            <a:r>
              <a:rPr lang="en-US" sz="1600" dirty="0">
                <a:latin typeface="Arial" panose="020B0604020202020204" pitchFamily="34" charset="0"/>
                <a:cs typeface="Arial" panose="020B0604020202020204" pitchFamily="34" charset="0"/>
              </a:rPr>
              <a:t>, V, Cr, Mn, Fe, Co, Ni, Cu, Zn</a:t>
            </a:r>
          </a:p>
          <a:p>
            <a:pPr marL="1200150" lvl="2"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4d- Y, Zr, Nb, Mo, Tc, Ru, Rh, Pd, Ag, Cd</a:t>
            </a:r>
          </a:p>
          <a:p>
            <a:pPr marL="1200150" lvl="2"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5d- La, Hf, Ta, W, Re, </a:t>
            </a:r>
            <a:r>
              <a:rPr lang="en-US" sz="1600" dirty="0" err="1">
                <a:latin typeface="Arial" panose="020B0604020202020204" pitchFamily="34" charset="0"/>
                <a:cs typeface="Arial" panose="020B0604020202020204" pitchFamily="34" charset="0"/>
              </a:rPr>
              <a:t>Os</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Ir</a:t>
            </a:r>
            <a:r>
              <a:rPr lang="en-US" sz="1600" dirty="0">
                <a:latin typeface="Arial" panose="020B0604020202020204" pitchFamily="34" charset="0"/>
                <a:cs typeface="Arial" panose="020B0604020202020204" pitchFamily="34" charset="0"/>
              </a:rPr>
              <a:t>, Pt, Au, Hg</a:t>
            </a:r>
          </a:p>
          <a:p>
            <a:pPr marL="1200150" lvl="2"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6d- incomplete.</a:t>
            </a:r>
          </a:p>
          <a:p>
            <a:pPr marL="285750"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d-block elements are called transition metals  indicating their positioning and transition of properties between, s and p block elements.</a:t>
            </a:r>
          </a:p>
          <a:p>
            <a:pPr marL="285750"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Anomalies do occur in all the series, which can be explained from the following considerations:</a:t>
            </a:r>
          </a:p>
          <a:p>
            <a:pPr marL="1200150" lvl="2"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The energy gap between the ns and (n-1) d orbitals</a:t>
            </a:r>
          </a:p>
          <a:p>
            <a:pPr marL="1200150" lvl="2"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Pairing energy for the electrons in s-orbital</a:t>
            </a:r>
          </a:p>
          <a:p>
            <a:pPr marL="1200150" lvl="2"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Stability of half-filled orbitals to the partly filled orbitals. </a:t>
            </a:r>
          </a:p>
          <a:p>
            <a:pPr marL="285750"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Unpaired electrons and the empty or partially filled d-orbitals form covalent bonding in addition to the metallic bonding by s-electrons. Because of such strong bonding, d-block elements have high melting and boiling points than s and p block elements. This trend goes till d5 configuration and then decreases as more electrons get paired in the d-orbital.</a:t>
            </a:r>
          </a:p>
          <a:p>
            <a:pPr marL="285750" indent="-285750" algn="just">
              <a:buFont typeface="Arial" panose="020B0604020202020204" pitchFamily="34" charset="0"/>
              <a:buChar char="•"/>
            </a:pPr>
            <a:r>
              <a:rPr lang="en-US" sz="1600" b="1" dirty="0">
                <a:latin typeface="Arial" panose="020B0604020202020204" pitchFamily="34" charset="0"/>
                <a:cs typeface="Arial" panose="020B0604020202020204" pitchFamily="34" charset="0"/>
              </a:rPr>
              <a:t>Mercury – the liquid metal: </a:t>
            </a:r>
            <a:r>
              <a:rPr lang="en-US" sz="1600" dirty="0">
                <a:latin typeface="Arial" panose="020B0604020202020204" pitchFamily="34" charset="0"/>
                <a:cs typeface="Arial" panose="020B0604020202020204" pitchFamily="34" charset="0"/>
              </a:rPr>
              <a:t>Mercury is the only metal that exists in its liquid state at room temperature. 6s valence electrons of Mercury are more closely pulled by the nucleus (lanthanide contraction) such that outer s-electrons are less involved in metallic bonding.</a:t>
            </a:r>
          </a:p>
        </p:txBody>
      </p:sp>
    </p:spTree>
    <p:extLst>
      <p:ext uri="{BB962C8B-B14F-4D97-AF65-F5344CB8AC3E}">
        <p14:creationId xmlns:p14="http://schemas.microsoft.com/office/powerpoint/2010/main" val="3752983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20C09B-7977-4A2C-8E51-CFE25D3D94D8}"/>
              </a:ext>
            </a:extLst>
          </p:cNvPr>
          <p:cNvSpPr txBox="1"/>
          <p:nvPr/>
        </p:nvSpPr>
        <p:spPr>
          <a:xfrm>
            <a:off x="1" y="835215"/>
            <a:ext cx="12191999" cy="820674"/>
          </a:xfrm>
          <a:prstGeom prst="rect">
            <a:avLst/>
          </a:prstGeom>
          <a:solidFill>
            <a:schemeClr val="accent4">
              <a:lumMod val="20000"/>
              <a:lumOff val="80000"/>
            </a:schemeClr>
          </a:solidFill>
        </p:spPr>
        <p:txBody>
          <a:bodyPr wrap="square" rtlCol="0">
            <a:spAutoFit/>
          </a:bodyPr>
          <a:lstStyle/>
          <a:p>
            <a:pPr algn="ctr">
              <a:lnSpc>
                <a:spcPct val="150000"/>
              </a:lnSpc>
            </a:pPr>
            <a:r>
              <a:rPr lang="en-US" sz="3600" dirty="0">
                <a:latin typeface="Arial" panose="020B0604020202020204" pitchFamily="34" charset="0"/>
                <a:cs typeface="Arial" panose="020B0604020202020204" pitchFamily="34" charset="0"/>
              </a:rPr>
              <a:t>Long Form of Periodic Table</a:t>
            </a:r>
            <a:endParaRPr lang="en-IN" sz="36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3B324455-7170-45CD-B37C-B96D4E481A58}"/>
              </a:ext>
            </a:extLst>
          </p:cNvPr>
          <p:cNvPicPr>
            <a:picLocks noChangeAspect="1"/>
          </p:cNvPicPr>
          <p:nvPr/>
        </p:nvPicPr>
        <p:blipFill rotWithShape="1">
          <a:blip r:embed="rId2"/>
          <a:srcRect t="10075"/>
          <a:stretch/>
        </p:blipFill>
        <p:spPr>
          <a:xfrm>
            <a:off x="952500" y="1665170"/>
            <a:ext cx="10287000" cy="5207705"/>
          </a:xfrm>
          <a:prstGeom prst="rect">
            <a:avLst/>
          </a:prstGeom>
        </p:spPr>
      </p:pic>
      <p:pic>
        <p:nvPicPr>
          <p:cNvPr id="4" name="Picture 3">
            <a:extLst>
              <a:ext uri="{FF2B5EF4-FFF2-40B4-BE49-F238E27FC236}">
                <a16:creationId xmlns:a16="http://schemas.microsoft.com/office/drawing/2014/main" id="{B1C4ABD2-2962-4F3E-847A-B25395C2B40F}"/>
              </a:ext>
            </a:extLst>
          </p:cNvPr>
          <p:cNvPicPr>
            <a:picLocks noChangeAspect="1"/>
          </p:cNvPicPr>
          <p:nvPr/>
        </p:nvPicPr>
        <p:blipFill>
          <a:blip r:embed="rId3"/>
          <a:stretch>
            <a:fillRect/>
          </a:stretch>
        </p:blipFill>
        <p:spPr>
          <a:xfrm>
            <a:off x="1424538" y="86628"/>
            <a:ext cx="8942968" cy="818640"/>
          </a:xfrm>
          <a:prstGeom prst="rect">
            <a:avLst/>
          </a:prstGeom>
        </p:spPr>
      </p:pic>
    </p:spTree>
    <p:extLst>
      <p:ext uri="{BB962C8B-B14F-4D97-AF65-F5344CB8AC3E}">
        <p14:creationId xmlns:p14="http://schemas.microsoft.com/office/powerpoint/2010/main" val="245855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61E95F-D1A8-48F8-83DB-05D4786DDB86}"/>
              </a:ext>
            </a:extLst>
          </p:cNvPr>
          <p:cNvPicPr>
            <a:picLocks noChangeAspect="1"/>
          </p:cNvPicPr>
          <p:nvPr/>
        </p:nvPicPr>
        <p:blipFill>
          <a:blip r:embed="rId2"/>
          <a:stretch>
            <a:fillRect/>
          </a:stretch>
        </p:blipFill>
        <p:spPr>
          <a:xfrm>
            <a:off x="1424538" y="86628"/>
            <a:ext cx="8942968" cy="818640"/>
          </a:xfrm>
          <a:prstGeom prst="rect">
            <a:avLst/>
          </a:prstGeom>
        </p:spPr>
      </p:pic>
      <p:sp>
        <p:nvSpPr>
          <p:cNvPr id="4" name="TextBox 3">
            <a:extLst>
              <a:ext uri="{FF2B5EF4-FFF2-40B4-BE49-F238E27FC236}">
                <a16:creationId xmlns:a16="http://schemas.microsoft.com/office/drawing/2014/main" id="{C2E4465A-24A4-4164-8E81-7491B73E5F04}"/>
              </a:ext>
            </a:extLst>
          </p:cNvPr>
          <p:cNvSpPr txBox="1"/>
          <p:nvPr/>
        </p:nvSpPr>
        <p:spPr>
          <a:xfrm>
            <a:off x="374730" y="811549"/>
            <a:ext cx="11042583" cy="5869364"/>
          </a:xfrm>
          <a:prstGeom prst="rect">
            <a:avLst/>
          </a:prstGeom>
          <a:noFill/>
        </p:spPr>
        <p:txBody>
          <a:bodyPr wrap="square">
            <a:spAutoFit/>
          </a:bodyPr>
          <a:lstStyle/>
          <a:p>
            <a:pPr algn="l">
              <a:lnSpc>
                <a:spcPct val="150000"/>
              </a:lnSpc>
            </a:pPr>
            <a:r>
              <a:rPr lang="en-US" sz="1400" b="1" i="0" dirty="0">
                <a:solidFill>
                  <a:srgbClr val="333333"/>
                </a:solidFill>
                <a:effectLst/>
                <a:latin typeface="Arial" panose="020B0604020202020204" pitchFamily="34" charset="0"/>
                <a:cs typeface="Arial" panose="020B0604020202020204" pitchFamily="34" charset="0"/>
              </a:rPr>
              <a:t>Atomic and ionic radii of elements of all three-transition series</a:t>
            </a:r>
            <a:endParaRPr lang="en-US" sz="1400" b="0" i="0" dirty="0">
              <a:solidFill>
                <a:srgbClr val="333333"/>
              </a:solidFill>
              <a:effectLst/>
              <a:latin typeface="Arial" panose="020B0604020202020204" pitchFamily="34" charset="0"/>
              <a:cs typeface="Arial" panose="020B0604020202020204" pitchFamily="34" charset="0"/>
            </a:endParaRPr>
          </a:p>
          <a:p>
            <a:pPr lvl="1">
              <a:lnSpc>
                <a:spcPct val="150000"/>
              </a:lnSpc>
              <a:buFont typeface="Arial" panose="020B0604020202020204" pitchFamily="34" charset="0"/>
              <a:buChar char="•"/>
            </a:pPr>
            <a:r>
              <a:rPr lang="en-US" sz="1400" b="0" i="0" dirty="0">
                <a:solidFill>
                  <a:srgbClr val="333333"/>
                </a:solidFill>
                <a:effectLst/>
                <a:latin typeface="Arial" panose="020B0604020202020204" pitchFamily="34" charset="0"/>
                <a:cs typeface="Arial" panose="020B0604020202020204" pitchFamily="34" charset="0"/>
              </a:rPr>
              <a:t> Decreases rapidly, from column 3 to 6</a:t>
            </a:r>
          </a:p>
          <a:p>
            <a:pPr lvl="1">
              <a:lnSpc>
                <a:spcPct val="150000"/>
              </a:lnSpc>
              <a:buFont typeface="Arial" panose="020B0604020202020204" pitchFamily="34" charset="0"/>
              <a:buChar char="•"/>
            </a:pPr>
            <a:r>
              <a:rPr lang="en-US" sz="1400" b="0" i="0" dirty="0">
                <a:solidFill>
                  <a:srgbClr val="333333"/>
                </a:solidFill>
                <a:effectLst/>
                <a:latin typeface="Arial" panose="020B0604020202020204" pitchFamily="34" charset="0"/>
                <a:cs typeface="Arial" panose="020B0604020202020204" pitchFamily="34" charset="0"/>
              </a:rPr>
              <a:t> Remains steady, from column 7 to 10 and</a:t>
            </a:r>
          </a:p>
          <a:p>
            <a:pPr lvl="1">
              <a:lnSpc>
                <a:spcPct val="150000"/>
              </a:lnSpc>
              <a:buFont typeface="Arial" panose="020B0604020202020204" pitchFamily="34" charset="0"/>
              <a:buChar char="•"/>
            </a:pPr>
            <a:r>
              <a:rPr lang="en-US" sz="1400" b="0" i="0" dirty="0">
                <a:solidFill>
                  <a:srgbClr val="333333"/>
                </a:solidFill>
                <a:effectLst/>
                <a:latin typeface="Arial" panose="020B0604020202020204" pitchFamily="34" charset="0"/>
                <a:cs typeface="Arial" panose="020B0604020202020204" pitchFamily="34" charset="0"/>
              </a:rPr>
              <a:t> Starts increasing from column 11 to 12.</a:t>
            </a:r>
          </a:p>
          <a:p>
            <a:pPr algn="l">
              <a:lnSpc>
                <a:spcPct val="150000"/>
              </a:lnSpc>
            </a:pPr>
            <a:r>
              <a:rPr lang="en-US" sz="1400" b="0" i="0" dirty="0">
                <a:solidFill>
                  <a:srgbClr val="333333"/>
                </a:solidFill>
                <a:effectLst/>
                <a:latin typeface="Arial" panose="020B0604020202020204" pitchFamily="34" charset="0"/>
                <a:cs typeface="Arial" panose="020B0604020202020204" pitchFamily="34" charset="0"/>
              </a:rPr>
              <a:t>For example, in the first transition series, </a:t>
            </a:r>
            <a:r>
              <a:rPr lang="en-US" sz="1400" b="0" i="0" u="none" strike="noStrike" dirty="0">
                <a:effectLst/>
                <a:latin typeface="Arial" panose="020B0604020202020204" pitchFamily="34" charset="0"/>
                <a:cs typeface="Arial" panose="020B0604020202020204" pitchFamily="34" charset="0"/>
              </a:rPr>
              <a:t>atomic radii</a:t>
            </a:r>
            <a:r>
              <a:rPr lang="en-US" sz="1400" b="0" i="0" dirty="0">
                <a:solidFill>
                  <a:srgbClr val="333333"/>
                </a:solidFill>
                <a:effectLst/>
                <a:latin typeface="Arial" panose="020B0604020202020204" pitchFamily="34" charset="0"/>
                <a:cs typeface="Arial" panose="020B0604020202020204" pitchFamily="34" charset="0"/>
              </a:rPr>
              <a:t>, the decrease is more from Sc to Cr (group 3 to 6 ), is almost the same for Mn, Fe, Co, Ni (group 7,8 9 &amp;10) and increase in cu and Zn.</a:t>
            </a:r>
          </a:p>
          <a:p>
            <a:pPr algn="l">
              <a:lnSpc>
                <a:spcPct val="150000"/>
              </a:lnSpc>
              <a:buFont typeface="Arial" panose="020B0604020202020204" pitchFamily="34" charset="0"/>
              <a:buChar char="•"/>
            </a:pPr>
            <a:r>
              <a:rPr lang="en-US" sz="1400" b="0" i="0" dirty="0">
                <a:solidFill>
                  <a:srgbClr val="333333"/>
                </a:solidFill>
                <a:effectLst/>
                <a:latin typeface="Arial" panose="020B0604020202020204" pitchFamily="34" charset="0"/>
                <a:cs typeface="Arial" panose="020B0604020202020204" pitchFamily="34" charset="0"/>
              </a:rPr>
              <a:t> The larger decrease in atomic radii, in column 3 to 6 elements is due to the increase in effective nuclear charge but poor shielding because of the smaller number of d-electrons.</a:t>
            </a:r>
          </a:p>
          <a:p>
            <a:pPr algn="l">
              <a:lnSpc>
                <a:spcPct val="150000"/>
              </a:lnSpc>
              <a:buFont typeface="Arial" panose="020B0604020202020204" pitchFamily="34" charset="0"/>
              <a:buChar char="•"/>
            </a:pPr>
            <a:r>
              <a:rPr lang="en-US" sz="1400" b="0" i="0" dirty="0">
                <a:solidFill>
                  <a:srgbClr val="333333"/>
                </a:solidFill>
                <a:effectLst/>
                <a:latin typeface="Arial" panose="020B0604020202020204" pitchFamily="34" charset="0"/>
                <a:cs typeface="Arial" panose="020B0604020202020204" pitchFamily="34" charset="0"/>
              </a:rPr>
              <a:t> In elements of column 7 to 10 increasing effective nuclear charge is balanced by the repulsion between the shared d electrons so that radii remain the same.</a:t>
            </a:r>
          </a:p>
          <a:p>
            <a:pPr algn="l">
              <a:lnSpc>
                <a:spcPct val="150000"/>
              </a:lnSpc>
              <a:buFont typeface="Arial" panose="020B0604020202020204" pitchFamily="34" charset="0"/>
              <a:buChar char="•"/>
            </a:pPr>
            <a:r>
              <a:rPr lang="en-US" sz="1400" b="0" i="0" dirty="0">
                <a:solidFill>
                  <a:srgbClr val="333333"/>
                </a:solidFill>
                <a:effectLst/>
                <a:latin typeface="Arial" panose="020B0604020202020204" pitchFamily="34" charset="0"/>
                <a:cs typeface="Arial" panose="020B0604020202020204" pitchFamily="34" charset="0"/>
              </a:rPr>
              <a:t>In the case of 11 and 12 columns elements, the d orbital is full with ten electrons and shield the electrons present in the higher s-orbital. So, groups 11 and 12 elements like Cu and Zn have bigger sizes than their earlier elements in the block.</a:t>
            </a:r>
          </a:p>
          <a:p>
            <a:pPr algn="l">
              <a:lnSpc>
                <a:spcPct val="150000"/>
              </a:lnSpc>
            </a:pPr>
            <a:r>
              <a:rPr lang="en-US" sz="1400" b="0" i="0" dirty="0">
                <a:solidFill>
                  <a:srgbClr val="333333"/>
                </a:solidFill>
                <a:effectLst/>
                <a:latin typeface="Arial" panose="020B0604020202020204" pitchFamily="34" charset="0"/>
                <a:cs typeface="Arial" panose="020B0604020202020204" pitchFamily="34" charset="0"/>
              </a:rPr>
              <a:t>Since electrons occupy a higher orbital, radii of the third series are to be more than the second series elements. But radii of both series are almost the same. In the third series of elements, 5d orbitals are filled only after the filling up of 4f orbitals, which increases the effective nuclear charge by 14 units.</a:t>
            </a:r>
          </a:p>
          <a:p>
            <a:pPr algn="l">
              <a:lnSpc>
                <a:spcPct val="150000"/>
              </a:lnSpc>
            </a:pPr>
            <a:r>
              <a:rPr lang="en-US" sz="1400" b="0" i="0" dirty="0">
                <a:solidFill>
                  <a:srgbClr val="333333"/>
                </a:solidFill>
                <a:effectLst/>
                <a:latin typeface="Arial" panose="020B0604020202020204" pitchFamily="34" charset="0"/>
                <a:cs typeface="Arial" panose="020B0604020202020204" pitchFamily="34" charset="0"/>
              </a:rPr>
              <a:t>This higher nuclear charge leads to the larger shrinkage of radii known as Lanthanide contraction. An increase in radii due to the higher orbital will be effectively neutralized by the increase in the nuclear effective charge. So, radii of second and third series elements have the same atomic radii. For example, Niobium and </a:t>
            </a:r>
            <a:r>
              <a:rPr lang="en-US" sz="1400" b="0" i="0" u="none" strike="noStrike" dirty="0">
                <a:effectLst/>
                <a:latin typeface="Arial" panose="020B0604020202020204" pitchFamily="34" charset="0"/>
                <a:cs typeface="Arial" panose="020B0604020202020204" pitchFamily="34" charset="0"/>
              </a:rPr>
              <a:t>hafnium</a:t>
            </a:r>
            <a:r>
              <a:rPr lang="en-US" sz="1400" b="0" i="0" dirty="0">
                <a:solidFill>
                  <a:srgbClr val="333333"/>
                </a:solidFill>
                <a:effectLst/>
                <a:latin typeface="Arial" panose="020B0604020202020204" pitchFamily="34" charset="0"/>
                <a:cs typeface="Arial" panose="020B0604020202020204" pitchFamily="34" charset="0"/>
              </a:rPr>
              <a:t> have almost the same atomic radii.</a:t>
            </a:r>
          </a:p>
        </p:txBody>
      </p:sp>
    </p:spTree>
    <p:extLst>
      <p:ext uri="{BB962C8B-B14F-4D97-AF65-F5344CB8AC3E}">
        <p14:creationId xmlns:p14="http://schemas.microsoft.com/office/powerpoint/2010/main" val="4161333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61E95F-D1A8-48F8-83DB-05D4786DDB86}"/>
              </a:ext>
            </a:extLst>
          </p:cNvPr>
          <p:cNvPicPr>
            <a:picLocks noChangeAspect="1"/>
          </p:cNvPicPr>
          <p:nvPr/>
        </p:nvPicPr>
        <p:blipFill>
          <a:blip r:embed="rId2"/>
          <a:stretch>
            <a:fillRect/>
          </a:stretch>
        </p:blipFill>
        <p:spPr>
          <a:xfrm>
            <a:off x="1424538" y="86628"/>
            <a:ext cx="8942968" cy="818640"/>
          </a:xfrm>
          <a:prstGeom prst="rect">
            <a:avLst/>
          </a:prstGeom>
        </p:spPr>
      </p:pic>
      <p:sp>
        <p:nvSpPr>
          <p:cNvPr id="4" name="TextBox 3">
            <a:extLst>
              <a:ext uri="{FF2B5EF4-FFF2-40B4-BE49-F238E27FC236}">
                <a16:creationId xmlns:a16="http://schemas.microsoft.com/office/drawing/2014/main" id="{C2E4465A-24A4-4164-8E81-7491B73E5F04}"/>
              </a:ext>
            </a:extLst>
          </p:cNvPr>
          <p:cNvSpPr txBox="1"/>
          <p:nvPr/>
        </p:nvSpPr>
        <p:spPr>
          <a:xfrm>
            <a:off x="374730" y="1100307"/>
            <a:ext cx="11042583" cy="4899868"/>
          </a:xfrm>
          <a:prstGeom prst="rect">
            <a:avLst/>
          </a:prstGeom>
          <a:noFill/>
        </p:spPr>
        <p:txBody>
          <a:bodyPr wrap="square">
            <a:spAutoFit/>
          </a:bodyPr>
          <a:lstStyle/>
          <a:p>
            <a:pPr algn="l">
              <a:lnSpc>
                <a:spcPct val="150000"/>
              </a:lnSpc>
            </a:pPr>
            <a:r>
              <a:rPr lang="en-US" sz="1400" b="1" i="0" dirty="0">
                <a:solidFill>
                  <a:srgbClr val="333333"/>
                </a:solidFill>
                <a:effectLst/>
                <a:latin typeface="Arial" panose="020B0604020202020204" pitchFamily="34" charset="0"/>
                <a:cs typeface="Arial" panose="020B0604020202020204" pitchFamily="34" charset="0"/>
              </a:rPr>
              <a:t>Ionization Energy of the d block elements </a:t>
            </a:r>
            <a:r>
              <a:rPr lang="en-US" sz="1400" i="0" dirty="0">
                <a:solidFill>
                  <a:srgbClr val="333333"/>
                </a:solidFill>
                <a:effectLst/>
                <a:latin typeface="Arial" panose="020B0604020202020204" pitchFamily="34" charset="0"/>
                <a:cs typeface="Arial" panose="020B0604020202020204" pitchFamily="34" charset="0"/>
              </a:rPr>
              <a:t>is larger than s-block and smaller than the p-block elements, between which, they are placed. In the first series, except chromium and copper first Ionization Energy involves removal from filled s-orbital. Among them, the ionization energy of d block elements increases with the increase in atomic number up to Fe.</a:t>
            </a:r>
          </a:p>
          <a:p>
            <a:pPr algn="l">
              <a:lnSpc>
                <a:spcPct val="150000"/>
              </a:lnSpc>
            </a:pPr>
            <a:endParaRPr lang="en-US" sz="1400" i="0" dirty="0">
              <a:solidFill>
                <a:srgbClr val="333333"/>
              </a:solidFill>
              <a:effectLst/>
              <a:latin typeface="Arial" panose="020B0604020202020204" pitchFamily="34" charset="0"/>
              <a:cs typeface="Arial" panose="020B0604020202020204" pitchFamily="34" charset="0"/>
            </a:endParaRPr>
          </a:p>
          <a:p>
            <a:pPr algn="l">
              <a:lnSpc>
                <a:spcPct val="150000"/>
              </a:lnSpc>
            </a:pPr>
            <a:r>
              <a:rPr lang="en-US" sz="1400" i="0" dirty="0">
                <a:solidFill>
                  <a:srgbClr val="333333"/>
                </a:solidFill>
                <a:effectLst/>
                <a:latin typeface="Arial" panose="020B0604020202020204" pitchFamily="34" charset="0"/>
                <a:cs typeface="Arial" panose="020B0604020202020204" pitchFamily="34" charset="0"/>
              </a:rPr>
              <a:t>In Co and Ni, increasing sharing of d-electrons compensate for the atomic number increase resulting in the decrease of Ionization Energy. Copper and zinc show increasing IE, as s -block elements. In the second series, elements from Niobium have single electrons in the s-orbital.</a:t>
            </a:r>
          </a:p>
          <a:p>
            <a:pPr algn="l">
              <a:lnSpc>
                <a:spcPct val="150000"/>
              </a:lnSpc>
            </a:pPr>
            <a:endParaRPr lang="en-US" sz="1400" i="0" dirty="0">
              <a:solidFill>
                <a:srgbClr val="333333"/>
              </a:solidFill>
              <a:effectLst/>
              <a:latin typeface="Arial" panose="020B0604020202020204" pitchFamily="34" charset="0"/>
              <a:cs typeface="Arial" panose="020B0604020202020204" pitchFamily="34" charset="0"/>
            </a:endParaRPr>
          </a:p>
          <a:p>
            <a:pPr algn="l">
              <a:lnSpc>
                <a:spcPct val="150000"/>
              </a:lnSpc>
            </a:pPr>
            <a:r>
              <a:rPr lang="en-US" sz="1400" i="0" dirty="0">
                <a:solidFill>
                  <a:srgbClr val="333333"/>
                </a:solidFill>
                <a:effectLst/>
                <a:latin typeface="Arial" panose="020B0604020202020204" pitchFamily="34" charset="0"/>
                <a:cs typeface="Arial" panose="020B0604020202020204" pitchFamily="34" charset="0"/>
              </a:rPr>
              <a:t>Hence, they show a gradual increase in IE with increasing atomic number. Palladium, on the other hand, has a completed d-shell and no electron in the s-shell. So, Pd shows the maximum IE. Because of lanthanide contraction, the attraction of electrons by the nuclear charge is much higher and hence IE of 5d elements are much larger than 4d and 3d. In 5d series, all elements except Pt and Au have filled s-shell.</a:t>
            </a:r>
          </a:p>
          <a:p>
            <a:pPr algn="l">
              <a:lnSpc>
                <a:spcPct val="150000"/>
              </a:lnSpc>
            </a:pPr>
            <a:endParaRPr lang="en-US" sz="1400" i="0" dirty="0">
              <a:solidFill>
                <a:srgbClr val="333333"/>
              </a:solidFill>
              <a:effectLst/>
              <a:latin typeface="Arial" panose="020B0604020202020204" pitchFamily="34" charset="0"/>
              <a:cs typeface="Arial" panose="020B0604020202020204" pitchFamily="34" charset="0"/>
            </a:endParaRPr>
          </a:p>
          <a:p>
            <a:pPr algn="l">
              <a:lnSpc>
                <a:spcPct val="150000"/>
              </a:lnSpc>
            </a:pPr>
            <a:r>
              <a:rPr lang="en-US" sz="1400" i="0" dirty="0">
                <a:solidFill>
                  <a:srgbClr val="333333"/>
                </a:solidFill>
                <a:effectLst/>
                <a:latin typeface="Arial" panose="020B0604020202020204" pitchFamily="34" charset="0"/>
                <a:cs typeface="Arial" panose="020B0604020202020204" pitchFamily="34" charset="0"/>
              </a:rPr>
              <a:t>Elements from Hafnium to rhenium have the same IE and after IE increases with the number of shared d-electrons such that Iridium and Gold have the maximum IE.</a:t>
            </a:r>
          </a:p>
        </p:txBody>
      </p:sp>
    </p:spTree>
    <p:extLst>
      <p:ext uri="{BB962C8B-B14F-4D97-AF65-F5344CB8AC3E}">
        <p14:creationId xmlns:p14="http://schemas.microsoft.com/office/powerpoint/2010/main" val="6848334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FADEDE-F2F0-4A36-BD11-368769054126}"/>
              </a:ext>
            </a:extLst>
          </p:cNvPr>
          <p:cNvPicPr>
            <a:picLocks noChangeAspect="1"/>
          </p:cNvPicPr>
          <p:nvPr/>
        </p:nvPicPr>
        <p:blipFill>
          <a:blip r:embed="rId2"/>
          <a:stretch>
            <a:fillRect/>
          </a:stretch>
        </p:blipFill>
        <p:spPr>
          <a:xfrm>
            <a:off x="1424538" y="86628"/>
            <a:ext cx="8942968" cy="818640"/>
          </a:xfrm>
          <a:prstGeom prst="rect">
            <a:avLst/>
          </a:prstGeom>
        </p:spPr>
      </p:pic>
      <p:sp>
        <p:nvSpPr>
          <p:cNvPr id="3" name="TextBox 2">
            <a:extLst>
              <a:ext uri="{FF2B5EF4-FFF2-40B4-BE49-F238E27FC236}">
                <a16:creationId xmlns:a16="http://schemas.microsoft.com/office/drawing/2014/main" id="{8C2D6F40-7047-4FB4-9C15-A52259919ED1}"/>
              </a:ext>
            </a:extLst>
          </p:cNvPr>
          <p:cNvSpPr txBox="1"/>
          <p:nvPr/>
        </p:nvSpPr>
        <p:spPr>
          <a:xfrm>
            <a:off x="161711" y="825579"/>
            <a:ext cx="11868577" cy="5786199"/>
          </a:xfrm>
          <a:prstGeom prst="rect">
            <a:avLst/>
          </a:prstGeom>
          <a:noFill/>
        </p:spPr>
        <p:txBody>
          <a:bodyPr wrap="square" rtlCol="0">
            <a:spAutoFit/>
          </a:bodyPr>
          <a:lstStyle/>
          <a:p>
            <a:pPr algn="just"/>
            <a:r>
              <a:rPr lang="en-US" b="1" dirty="0">
                <a:solidFill>
                  <a:srgbClr val="FF0000"/>
                </a:solidFill>
                <a:latin typeface="Arial" panose="020B0604020202020204" pitchFamily="34" charset="0"/>
                <a:cs typeface="Arial" panose="020B0604020202020204" pitchFamily="34" charset="0"/>
              </a:rPr>
              <a:t>f-block elements: </a:t>
            </a:r>
            <a:r>
              <a:rPr lang="en-US" sz="1600" b="0" i="0" dirty="0">
                <a:solidFill>
                  <a:srgbClr val="333333"/>
                </a:solidFill>
                <a:effectLst/>
                <a:latin typeface="Arial" panose="020B0604020202020204" pitchFamily="34" charset="0"/>
                <a:cs typeface="Arial" panose="020B0604020202020204" pitchFamily="34" charset="0"/>
              </a:rPr>
              <a:t>Electronic configuration: ns2 (n-) d0-1(n-2) f1-14</a:t>
            </a:r>
          </a:p>
          <a:p>
            <a:pPr algn="just"/>
            <a:endParaRPr lang="en-US" sz="1600" dirty="0">
              <a:solidFill>
                <a:srgbClr val="333333"/>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1600" b="0" i="0" dirty="0">
                <a:solidFill>
                  <a:srgbClr val="333333"/>
                </a:solidFill>
                <a:effectLst/>
                <a:latin typeface="Arial" panose="020B0604020202020204" pitchFamily="34" charset="0"/>
                <a:cs typeface="Arial" panose="020B0604020202020204" pitchFamily="34" charset="0"/>
              </a:rPr>
              <a:t>They are also called as inner transition elements. They are: Lanthanides and actinides.</a:t>
            </a:r>
          </a:p>
          <a:p>
            <a:pPr marL="285750" indent="-285750" algn="just">
              <a:buFont typeface="Arial" panose="020B0604020202020204" pitchFamily="34" charset="0"/>
              <a:buChar char="•"/>
            </a:pPr>
            <a:r>
              <a:rPr lang="en-US" sz="1600" b="1" i="0" dirty="0">
                <a:solidFill>
                  <a:srgbClr val="333333"/>
                </a:solidFill>
                <a:effectLst/>
                <a:latin typeface="Arial" panose="020B0604020202020204" pitchFamily="34" charset="0"/>
                <a:cs typeface="Arial" panose="020B0604020202020204" pitchFamily="34" charset="0"/>
              </a:rPr>
              <a:t>Lanthanides. (58Ce- 71Lu ): </a:t>
            </a:r>
            <a:r>
              <a:rPr lang="en-US" sz="1600" dirty="0">
                <a:solidFill>
                  <a:srgbClr val="333333"/>
                </a:solidFill>
                <a:latin typeface="Arial" panose="020B0604020202020204" pitchFamily="34" charset="0"/>
                <a:cs typeface="Arial" panose="020B0604020202020204" pitchFamily="34" charset="0"/>
              </a:rPr>
              <a:t>last electron enters into 4</a:t>
            </a:r>
            <a:r>
              <a:rPr lang="en-US" sz="1600" b="1" dirty="0">
                <a:solidFill>
                  <a:srgbClr val="333333"/>
                </a:solidFill>
                <a:latin typeface="Arial" panose="020B0604020202020204" pitchFamily="34" charset="0"/>
                <a:cs typeface="Arial" panose="020B0604020202020204" pitchFamily="34" charset="0"/>
              </a:rPr>
              <a:t>f-orbital</a:t>
            </a:r>
            <a:endParaRPr lang="en-US" sz="1600" b="0" i="0" dirty="0">
              <a:solidFill>
                <a:srgbClr val="333333"/>
              </a:solidFill>
              <a:effectLst/>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1600" b="0" i="0" dirty="0">
                <a:solidFill>
                  <a:srgbClr val="333333"/>
                </a:solidFill>
                <a:effectLst/>
                <a:latin typeface="Arial" panose="020B0604020202020204" pitchFamily="34" charset="0"/>
                <a:cs typeface="Arial" panose="020B0604020202020204" pitchFamily="34" charset="0"/>
              </a:rPr>
              <a:t>All lanthanides closely resemble lanthanum</a:t>
            </a:r>
          </a:p>
          <a:p>
            <a:pPr marL="285750" indent="-285750" algn="just">
              <a:buFont typeface="Arial" panose="020B0604020202020204" pitchFamily="34" charset="0"/>
              <a:buChar char="•"/>
            </a:pPr>
            <a:r>
              <a:rPr lang="en-US" sz="1600" b="0" i="0" dirty="0">
                <a:solidFill>
                  <a:srgbClr val="333333"/>
                </a:solidFill>
                <a:effectLst/>
                <a:latin typeface="Arial" panose="020B0604020202020204" pitchFamily="34" charset="0"/>
                <a:cs typeface="Arial" panose="020B0604020202020204" pitchFamily="34" charset="0"/>
              </a:rPr>
              <a:t>Lanthanoids are chemically similar to each other</a:t>
            </a:r>
          </a:p>
          <a:p>
            <a:pPr marL="285750" indent="-285750" algn="just">
              <a:buFont typeface="Arial" panose="020B0604020202020204" pitchFamily="34" charset="0"/>
              <a:buChar char="•"/>
            </a:pPr>
            <a:r>
              <a:rPr lang="en-US" sz="1600" b="0" i="0" dirty="0">
                <a:solidFill>
                  <a:srgbClr val="333333"/>
                </a:solidFill>
                <a:effectLst/>
                <a:latin typeface="Arial" panose="020B0604020202020204" pitchFamily="34" charset="0"/>
                <a:cs typeface="Arial" panose="020B0604020202020204" pitchFamily="34" charset="0"/>
              </a:rPr>
              <a:t>Except for cerium (III and IV) and europium (III and II), the lanthanides occur as trivalent cations in nature. Most lanthanides are widely used in lasers</a:t>
            </a:r>
          </a:p>
          <a:p>
            <a:pPr marL="285750" indent="-285750" algn="just">
              <a:buFont typeface="Arial" panose="020B0604020202020204" pitchFamily="34" charset="0"/>
              <a:buChar char="•"/>
            </a:pPr>
            <a:r>
              <a:rPr lang="en-US" sz="1600" b="0" i="0" dirty="0">
                <a:solidFill>
                  <a:srgbClr val="333333"/>
                </a:solidFill>
                <a:effectLst/>
                <a:latin typeface="Arial" panose="020B0604020202020204" pitchFamily="34" charset="0"/>
                <a:cs typeface="Arial" panose="020B0604020202020204" pitchFamily="34" charset="0"/>
              </a:rPr>
              <a:t>These elements deflect UV and Infrared electromagnetic radiation and are commonly used in the production of sunglass lenses. </a:t>
            </a:r>
          </a:p>
          <a:p>
            <a:pPr marL="285750" indent="-285750" algn="just">
              <a:buFont typeface="Arial" panose="020B0604020202020204" pitchFamily="34" charset="0"/>
              <a:buChar char="•"/>
            </a:pPr>
            <a:r>
              <a:rPr lang="en-US" sz="1600" b="0" i="0" dirty="0">
                <a:solidFill>
                  <a:srgbClr val="333333"/>
                </a:solidFill>
                <a:effectLst/>
                <a:latin typeface="Arial" panose="020B0604020202020204" pitchFamily="34" charset="0"/>
                <a:cs typeface="Arial" panose="020B0604020202020204" pitchFamily="34" charset="0"/>
              </a:rPr>
              <a:t>The ionic radii of the lanthanoids decrease through the period — the so-called </a:t>
            </a:r>
            <a:r>
              <a:rPr lang="en-US" sz="1600" b="1" i="0" dirty="0">
                <a:solidFill>
                  <a:srgbClr val="333333"/>
                </a:solidFill>
                <a:effectLst/>
                <a:latin typeface="Arial" panose="020B0604020202020204" pitchFamily="34" charset="0"/>
                <a:cs typeface="Arial" panose="020B0604020202020204" pitchFamily="34" charset="0"/>
              </a:rPr>
              <a:t>lanthanide contraction</a:t>
            </a:r>
          </a:p>
          <a:p>
            <a:pPr marL="285750" indent="-285750" algn="just">
              <a:buFont typeface="Arial" panose="020B0604020202020204" pitchFamily="34" charset="0"/>
              <a:buChar char="•"/>
            </a:pPr>
            <a:r>
              <a:rPr lang="en-US" sz="1600" b="1" i="0" dirty="0">
                <a:solidFill>
                  <a:srgbClr val="333333"/>
                </a:solidFill>
                <a:effectLst/>
                <a:latin typeface="Arial" panose="020B0604020202020204" pitchFamily="34" charset="0"/>
                <a:cs typeface="Arial" panose="020B0604020202020204" pitchFamily="34" charset="0"/>
              </a:rPr>
              <a:t>Actinides( 90Th– </a:t>
            </a:r>
            <a:r>
              <a:rPr lang="en-US" sz="1600" b="1" dirty="0">
                <a:solidFill>
                  <a:srgbClr val="333333"/>
                </a:solidFill>
                <a:latin typeface="Arial" panose="020B0604020202020204" pitchFamily="34" charset="0"/>
                <a:cs typeface="Arial" panose="020B0604020202020204" pitchFamily="34" charset="0"/>
              </a:rPr>
              <a:t>103Lr): </a:t>
            </a:r>
            <a:r>
              <a:rPr lang="en-US" sz="1600" dirty="0">
                <a:solidFill>
                  <a:srgbClr val="333333"/>
                </a:solidFill>
                <a:latin typeface="Arial" panose="020B0604020202020204" pitchFamily="34" charset="0"/>
                <a:cs typeface="Arial" panose="020B0604020202020204" pitchFamily="34" charset="0"/>
              </a:rPr>
              <a:t>last electron enters into </a:t>
            </a:r>
            <a:r>
              <a:rPr lang="en-US" sz="1600" b="1" dirty="0">
                <a:solidFill>
                  <a:srgbClr val="333333"/>
                </a:solidFill>
                <a:latin typeface="Arial" panose="020B0604020202020204" pitchFamily="34" charset="0"/>
                <a:cs typeface="Arial" panose="020B0604020202020204" pitchFamily="34" charset="0"/>
              </a:rPr>
              <a:t>5f-orbital</a:t>
            </a:r>
            <a:endParaRPr lang="en-US" sz="1600" b="1" i="0" dirty="0">
              <a:solidFill>
                <a:srgbClr val="333333"/>
              </a:solidFill>
              <a:effectLst/>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1600" b="0" i="0" dirty="0">
                <a:solidFill>
                  <a:srgbClr val="333333"/>
                </a:solidFill>
                <a:effectLst/>
                <a:latin typeface="Arial" panose="020B0604020202020204" pitchFamily="34" charset="0"/>
                <a:cs typeface="Arial" panose="020B0604020202020204" pitchFamily="34" charset="0"/>
              </a:rPr>
              <a:t>All the actinides are radioactive</a:t>
            </a:r>
          </a:p>
          <a:p>
            <a:pPr marL="285750" indent="-285750" algn="just">
              <a:buFont typeface="Arial" panose="020B0604020202020204" pitchFamily="34" charset="0"/>
              <a:buChar char="•"/>
            </a:pPr>
            <a:r>
              <a:rPr lang="en-US" sz="1600" b="0" i="0" dirty="0">
                <a:solidFill>
                  <a:srgbClr val="333333"/>
                </a:solidFill>
                <a:effectLst/>
                <a:latin typeface="Arial" panose="020B0604020202020204" pitchFamily="34" charset="0"/>
                <a:cs typeface="Arial" panose="020B0604020202020204" pitchFamily="34" charset="0"/>
              </a:rPr>
              <a:t>These are highly electro-positive ( show+3,+4,+5,+6 oxidation states)</a:t>
            </a:r>
          </a:p>
          <a:p>
            <a:pPr marL="285750" indent="-285750" algn="just">
              <a:buFont typeface="Arial" panose="020B0604020202020204" pitchFamily="34" charset="0"/>
              <a:buChar char="•"/>
            </a:pPr>
            <a:r>
              <a:rPr lang="en-US" sz="1600" dirty="0">
                <a:solidFill>
                  <a:srgbClr val="333333"/>
                </a:solidFill>
                <a:latin typeface="Arial" panose="020B0604020202020204" pitchFamily="34" charset="0"/>
                <a:cs typeface="Arial" panose="020B0604020202020204" pitchFamily="34" charset="0"/>
              </a:rPr>
              <a:t>T</a:t>
            </a:r>
            <a:r>
              <a:rPr lang="en-US" sz="1600" b="0" i="0" dirty="0">
                <a:solidFill>
                  <a:srgbClr val="333333"/>
                </a:solidFill>
                <a:effectLst/>
                <a:latin typeface="Arial" panose="020B0604020202020204" pitchFamily="34" charset="0"/>
                <a:cs typeface="Arial" panose="020B0604020202020204" pitchFamily="34" charset="0"/>
              </a:rPr>
              <a:t>hese metals tarnish in air</a:t>
            </a:r>
          </a:p>
          <a:p>
            <a:pPr marL="285750" indent="-285750" algn="just">
              <a:buFont typeface="Arial" panose="020B0604020202020204" pitchFamily="34" charset="0"/>
              <a:buChar char="•"/>
            </a:pPr>
            <a:r>
              <a:rPr lang="en-US" sz="1600" b="0" i="0" dirty="0">
                <a:solidFill>
                  <a:srgbClr val="333333"/>
                </a:solidFill>
                <a:effectLst/>
                <a:latin typeface="Arial" panose="020B0604020202020204" pitchFamily="34" charset="0"/>
                <a:cs typeface="Arial" panose="020B0604020202020204" pitchFamily="34" charset="0"/>
              </a:rPr>
              <a:t>They have number of isotopes.</a:t>
            </a:r>
          </a:p>
          <a:p>
            <a:pPr marL="285750" indent="-285750" algn="just">
              <a:buFont typeface="Arial" panose="020B0604020202020204" pitchFamily="34" charset="0"/>
              <a:buChar char="•"/>
            </a:pPr>
            <a:r>
              <a:rPr lang="en-US" sz="1600" b="0" i="0" dirty="0">
                <a:solidFill>
                  <a:srgbClr val="333333"/>
                </a:solidFill>
                <a:effectLst/>
                <a:latin typeface="Arial" panose="020B0604020202020204" pitchFamily="34" charset="0"/>
                <a:cs typeface="Arial" panose="020B0604020202020204" pitchFamily="34" charset="0"/>
              </a:rPr>
              <a:t>They react with boiling water or dilute acids to give H2 gas.</a:t>
            </a:r>
          </a:p>
          <a:p>
            <a:pPr marL="285750" indent="-285750" algn="just">
              <a:buFont typeface="Arial" panose="020B0604020202020204" pitchFamily="34" charset="0"/>
              <a:buChar char="•"/>
            </a:pPr>
            <a:r>
              <a:rPr lang="en-US" sz="1600" b="0" i="0" dirty="0">
                <a:solidFill>
                  <a:srgbClr val="333333"/>
                </a:solidFill>
                <a:effectLst/>
                <a:latin typeface="Arial" panose="020B0604020202020204" pitchFamily="34" charset="0"/>
                <a:cs typeface="Arial" panose="020B0604020202020204" pitchFamily="34" charset="0"/>
              </a:rPr>
              <a:t>These directly combine with non-metals.</a:t>
            </a:r>
          </a:p>
          <a:p>
            <a:pPr marL="285750" indent="-285750" algn="just">
              <a:buFont typeface="Arial" panose="020B0604020202020204" pitchFamily="34" charset="0"/>
              <a:buChar char="•"/>
            </a:pPr>
            <a:endParaRPr lang="en-US" sz="1600" b="0" i="0" dirty="0">
              <a:solidFill>
                <a:srgbClr val="333333"/>
              </a:solidFill>
              <a:effectLst/>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1600" b="1" i="0" dirty="0">
                <a:solidFill>
                  <a:srgbClr val="333333"/>
                </a:solidFill>
                <a:effectLst/>
                <a:latin typeface="Arial" panose="020B0604020202020204" pitchFamily="34" charset="0"/>
                <a:cs typeface="Arial" panose="020B0604020202020204" pitchFamily="34" charset="0"/>
              </a:rPr>
              <a:t>Similarities between Lanthanides and Actinides:</a:t>
            </a:r>
          </a:p>
          <a:p>
            <a:pPr marL="285750" indent="-285750" algn="just">
              <a:buFont typeface="Arial" panose="020B0604020202020204" pitchFamily="34" charset="0"/>
              <a:buChar char="•"/>
            </a:pPr>
            <a:r>
              <a:rPr lang="en-US" sz="1600" b="0" i="0" dirty="0">
                <a:solidFill>
                  <a:srgbClr val="333333"/>
                </a:solidFill>
                <a:effectLst/>
                <a:latin typeface="Arial" panose="020B0604020202020204" pitchFamily="34" charset="0"/>
                <a:cs typeface="Arial" panose="020B0604020202020204" pitchFamily="34" charset="0"/>
              </a:rPr>
              <a:t>· Both lanthanides and Actinides show +3 oxidation states</a:t>
            </a:r>
          </a:p>
          <a:p>
            <a:pPr marL="285750" indent="-285750" algn="just">
              <a:buFont typeface="Arial" panose="020B0604020202020204" pitchFamily="34" charset="0"/>
              <a:buChar char="•"/>
            </a:pPr>
            <a:r>
              <a:rPr lang="en-US" sz="1600" b="0" i="0" dirty="0">
                <a:solidFill>
                  <a:srgbClr val="333333"/>
                </a:solidFill>
                <a:effectLst/>
                <a:latin typeface="Arial" panose="020B0604020202020204" pitchFamily="34" charset="0"/>
                <a:cs typeface="Arial" panose="020B0604020202020204" pitchFamily="34" charset="0"/>
              </a:rPr>
              <a:t>· Both are electropositive and very reactive</a:t>
            </a:r>
          </a:p>
          <a:p>
            <a:pPr marL="285750" indent="-285750" algn="just">
              <a:buFont typeface="Arial" panose="020B0604020202020204" pitchFamily="34" charset="0"/>
              <a:buChar char="•"/>
            </a:pPr>
            <a:r>
              <a:rPr lang="en-US" sz="1600" b="0" i="0" dirty="0">
                <a:solidFill>
                  <a:srgbClr val="333333"/>
                </a:solidFill>
                <a:effectLst/>
                <a:latin typeface="Arial" panose="020B0604020202020204" pitchFamily="34" charset="0"/>
                <a:cs typeface="Arial" panose="020B0604020202020204" pitchFamily="34" charset="0"/>
              </a:rPr>
              <a:t>· Both are paramagnetic</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6443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81A09C-3704-46B9-BDF6-2799558A671C}"/>
              </a:ext>
            </a:extLst>
          </p:cNvPr>
          <p:cNvSpPr txBox="1"/>
          <p:nvPr/>
        </p:nvSpPr>
        <p:spPr>
          <a:xfrm>
            <a:off x="323423" y="905268"/>
            <a:ext cx="11545153" cy="5570756"/>
          </a:xfrm>
          <a:prstGeom prst="rect">
            <a:avLst/>
          </a:prstGeom>
          <a:noFill/>
        </p:spPr>
        <p:txBody>
          <a:bodyPr wrap="square" rtlCol="0">
            <a:spAutoFit/>
          </a:bodyPr>
          <a:lstStyle/>
          <a:p>
            <a:pPr algn="just"/>
            <a:r>
              <a:rPr lang="en-US" sz="2000" b="1" dirty="0">
                <a:solidFill>
                  <a:srgbClr val="FF0000"/>
                </a:solidFill>
                <a:latin typeface="Arial" panose="020B0604020202020204" pitchFamily="34" charset="0"/>
                <a:cs typeface="Arial" panose="020B0604020202020204" pitchFamily="34" charset="0"/>
              </a:rPr>
              <a:t>Long form of Periodic Table:</a:t>
            </a:r>
          </a:p>
          <a:p>
            <a:pPr marL="285750"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Based on modern periodic law, according to which the physical and chemical properties of the elements are the periodic functions of their atomic number. Therefore elements are arranged in increasing order of their atomic numbers from left to right across each row.</a:t>
            </a:r>
          </a:p>
          <a:p>
            <a:pPr marL="285750"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It consists of </a:t>
            </a:r>
            <a:r>
              <a:rPr lang="en-US" sz="1600" b="1" dirty="0">
                <a:latin typeface="Arial" panose="020B0604020202020204" pitchFamily="34" charset="0"/>
                <a:cs typeface="Arial" panose="020B0604020202020204" pitchFamily="34" charset="0"/>
              </a:rPr>
              <a:t>18 vertical columns </a:t>
            </a:r>
            <a:r>
              <a:rPr lang="en-US" sz="1600" dirty="0">
                <a:latin typeface="Arial" panose="020B0604020202020204" pitchFamily="34" charset="0"/>
                <a:cs typeface="Arial" panose="020B0604020202020204" pitchFamily="34" charset="0"/>
              </a:rPr>
              <a:t>and </a:t>
            </a:r>
            <a:r>
              <a:rPr lang="en-US" sz="1600" b="1" dirty="0">
                <a:latin typeface="Arial" panose="020B0604020202020204" pitchFamily="34" charset="0"/>
                <a:cs typeface="Arial" panose="020B0604020202020204" pitchFamily="34" charset="0"/>
              </a:rPr>
              <a:t>7 horizontal rows</a:t>
            </a:r>
            <a:r>
              <a:rPr lang="en-US" sz="1600"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sz="1600" b="1" dirty="0">
                <a:latin typeface="Arial" panose="020B0604020202020204" pitchFamily="34" charset="0"/>
                <a:cs typeface="Arial" panose="020B0604020202020204" pitchFamily="34" charset="0"/>
              </a:rPr>
              <a:t>Vertical columns are known as Groups </a:t>
            </a:r>
            <a:r>
              <a:rPr lang="en-US" sz="1600" dirty="0">
                <a:latin typeface="Arial" panose="020B0604020202020204" pitchFamily="34" charset="0"/>
                <a:cs typeface="Arial" panose="020B0604020202020204" pitchFamily="34" charset="0"/>
              </a:rPr>
              <a:t>in the Periodic Table</a:t>
            </a:r>
          </a:p>
          <a:p>
            <a:pPr algn="just"/>
            <a:r>
              <a:rPr lang="en-US" sz="1600" dirty="0">
                <a:latin typeface="Arial" panose="020B0604020202020204" pitchFamily="34" charset="0"/>
                <a:cs typeface="Arial" panose="020B0604020202020204" pitchFamily="34" charset="0"/>
              </a:rPr>
              <a:t>	1. There are </a:t>
            </a:r>
            <a:r>
              <a:rPr lang="en-US" sz="1600" b="1" dirty="0">
                <a:latin typeface="Arial" panose="020B0604020202020204" pitchFamily="34" charset="0"/>
                <a:cs typeface="Arial" panose="020B0604020202020204" pitchFamily="34" charset="0"/>
              </a:rPr>
              <a:t>18 groups </a:t>
            </a:r>
            <a:r>
              <a:rPr lang="en-US" sz="1600" dirty="0">
                <a:latin typeface="Arial" panose="020B0604020202020204" pitchFamily="34" charset="0"/>
                <a:cs typeface="Arial" panose="020B0604020202020204" pitchFamily="34" charset="0"/>
              </a:rPr>
              <a:t>in the periodic table.</a:t>
            </a:r>
          </a:p>
          <a:p>
            <a:pPr algn="just"/>
            <a:r>
              <a:rPr lang="en-US" sz="1600" dirty="0">
                <a:latin typeface="Arial" panose="020B0604020202020204" pitchFamily="34" charset="0"/>
                <a:cs typeface="Arial" panose="020B0604020202020204" pitchFamily="34" charset="0"/>
              </a:rPr>
              <a:t>	2. They are numbered from 1 to 18.</a:t>
            </a:r>
          </a:p>
          <a:p>
            <a:pPr algn="just"/>
            <a:r>
              <a:rPr lang="en-US" sz="1600" dirty="0">
                <a:latin typeface="Arial" panose="020B0604020202020204" pitchFamily="34" charset="0"/>
                <a:cs typeface="Arial" panose="020B0604020202020204" pitchFamily="34" charset="0"/>
              </a:rPr>
              <a:t>	3. Each group consists of elements having the same outer shell electronic configuration.</a:t>
            </a:r>
          </a:p>
          <a:p>
            <a:pPr marL="285750" indent="-285750" algn="just">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1600" b="1" dirty="0">
                <a:latin typeface="Arial" panose="020B0604020202020204" pitchFamily="34" charset="0"/>
                <a:cs typeface="Arial" panose="020B0604020202020204" pitchFamily="34" charset="0"/>
              </a:rPr>
              <a:t>Horizontal rows are known as Periods </a:t>
            </a:r>
            <a:r>
              <a:rPr lang="en-US" sz="1600" dirty="0">
                <a:latin typeface="Arial" panose="020B0604020202020204" pitchFamily="34" charset="0"/>
                <a:cs typeface="Arial" panose="020B0604020202020204" pitchFamily="34" charset="0"/>
              </a:rPr>
              <a:t>in the Periodic Table</a:t>
            </a:r>
          </a:p>
          <a:p>
            <a:pPr algn="just"/>
            <a:r>
              <a:rPr lang="en-US" sz="1600" dirty="0">
                <a:latin typeface="Arial" panose="020B0604020202020204" pitchFamily="34" charset="0"/>
                <a:cs typeface="Arial" panose="020B0604020202020204" pitchFamily="34" charset="0"/>
              </a:rPr>
              <a:t>	1. There are </a:t>
            </a:r>
            <a:r>
              <a:rPr lang="en-US" sz="1600" b="1" dirty="0">
                <a:latin typeface="Arial" panose="020B0604020202020204" pitchFamily="34" charset="0"/>
                <a:cs typeface="Arial" panose="020B0604020202020204" pitchFamily="34" charset="0"/>
              </a:rPr>
              <a:t>7 periods </a:t>
            </a:r>
            <a:r>
              <a:rPr lang="en-US" sz="1600" dirty="0">
                <a:latin typeface="Arial" panose="020B0604020202020204" pitchFamily="34" charset="0"/>
                <a:cs typeface="Arial" panose="020B0604020202020204" pitchFamily="34" charset="0"/>
              </a:rPr>
              <a:t>in the periodic table.</a:t>
            </a:r>
          </a:p>
          <a:p>
            <a:pPr algn="just"/>
            <a:r>
              <a:rPr lang="en-US" sz="1600" dirty="0">
                <a:latin typeface="Arial" panose="020B0604020202020204" pitchFamily="34" charset="0"/>
                <a:cs typeface="Arial" panose="020B0604020202020204" pitchFamily="34" charset="0"/>
              </a:rPr>
              <a:t>	2. They are numbered as 1, 2, 3, 4, 5, 6 and 7 from top to bottom.</a:t>
            </a:r>
          </a:p>
          <a:p>
            <a:pPr algn="just"/>
            <a:r>
              <a:rPr lang="en-US" sz="1600" dirty="0">
                <a:latin typeface="Arial" panose="020B0604020202020204" pitchFamily="34" charset="0"/>
                <a:cs typeface="Arial" panose="020B0604020202020204" pitchFamily="34" charset="0"/>
              </a:rPr>
              <a:t>	3. The 1st period consists of only two elements i.e. hydrogen and helium.</a:t>
            </a:r>
          </a:p>
          <a:p>
            <a:pPr algn="just"/>
            <a:r>
              <a:rPr lang="en-US" sz="1600" dirty="0">
                <a:latin typeface="Arial" panose="020B0604020202020204" pitchFamily="34" charset="0"/>
                <a:cs typeface="Arial" panose="020B0604020202020204" pitchFamily="34" charset="0"/>
              </a:rPr>
              <a:t>	4. 2</a:t>
            </a:r>
            <a:r>
              <a:rPr lang="en-US" sz="1600" baseline="30000" dirty="0">
                <a:latin typeface="Arial" panose="020B0604020202020204" pitchFamily="34" charset="0"/>
                <a:cs typeface="Arial" panose="020B0604020202020204" pitchFamily="34" charset="0"/>
              </a:rPr>
              <a:t>nd</a:t>
            </a:r>
            <a:r>
              <a:rPr lang="en-US" sz="1600" dirty="0">
                <a:latin typeface="Arial" panose="020B0604020202020204" pitchFamily="34" charset="0"/>
                <a:cs typeface="Arial" panose="020B0604020202020204" pitchFamily="34" charset="0"/>
              </a:rPr>
              <a:t> and 3</a:t>
            </a:r>
            <a:r>
              <a:rPr lang="en-US" sz="1600" baseline="30000" dirty="0">
                <a:latin typeface="Arial" panose="020B0604020202020204" pitchFamily="34" charset="0"/>
                <a:cs typeface="Arial" panose="020B0604020202020204" pitchFamily="34" charset="0"/>
              </a:rPr>
              <a:t>rd</a:t>
            </a:r>
            <a:r>
              <a:rPr lang="en-US" sz="1600" dirty="0">
                <a:latin typeface="Arial" panose="020B0604020202020204" pitchFamily="34" charset="0"/>
                <a:cs typeface="Arial" panose="020B0604020202020204" pitchFamily="34" charset="0"/>
              </a:rPr>
              <a:t> period consist of 8 elements each, 4</a:t>
            </a:r>
            <a:r>
              <a:rPr lang="en-US" sz="1600" baseline="30000" dirty="0">
                <a:latin typeface="Arial" panose="020B0604020202020204" pitchFamily="34" charset="0"/>
                <a:cs typeface="Arial" panose="020B0604020202020204" pitchFamily="34" charset="0"/>
              </a:rPr>
              <a:t>th</a:t>
            </a:r>
            <a:r>
              <a:rPr lang="en-US" sz="1600" dirty="0">
                <a:latin typeface="Arial" panose="020B0604020202020204" pitchFamily="34" charset="0"/>
                <a:cs typeface="Arial" panose="020B0604020202020204" pitchFamily="34" charset="0"/>
              </a:rPr>
              <a:t> and 5</a:t>
            </a:r>
            <a:r>
              <a:rPr lang="en-US" sz="1600" baseline="30000" dirty="0">
                <a:latin typeface="Arial" panose="020B0604020202020204" pitchFamily="34" charset="0"/>
                <a:cs typeface="Arial" panose="020B0604020202020204" pitchFamily="34" charset="0"/>
              </a:rPr>
              <a:t>th</a:t>
            </a:r>
            <a:r>
              <a:rPr lang="en-US" sz="1600" dirty="0">
                <a:latin typeface="Arial" panose="020B0604020202020204" pitchFamily="34" charset="0"/>
                <a:cs typeface="Arial" panose="020B0604020202020204" pitchFamily="34" charset="0"/>
              </a:rPr>
              <a:t> period consist of 18 elements each, 6</a:t>
            </a:r>
            <a:r>
              <a:rPr lang="en-US" sz="1600" baseline="30000" dirty="0">
                <a:latin typeface="Arial" panose="020B0604020202020204" pitchFamily="34" charset="0"/>
                <a:cs typeface="Arial" panose="020B0604020202020204" pitchFamily="34" charset="0"/>
              </a:rPr>
              <a:t>th</a:t>
            </a:r>
            <a:r>
              <a:rPr lang="en-US" sz="1600" dirty="0">
                <a:latin typeface="Arial" panose="020B0604020202020204" pitchFamily="34" charset="0"/>
                <a:cs typeface="Arial" panose="020B0604020202020204" pitchFamily="34" charset="0"/>
              </a:rPr>
              <a:t> and 7</a:t>
            </a:r>
            <a:r>
              <a:rPr lang="en-US" sz="1600" baseline="30000" dirty="0">
                <a:latin typeface="Arial" panose="020B0604020202020204" pitchFamily="34" charset="0"/>
                <a:cs typeface="Arial" panose="020B0604020202020204" pitchFamily="34" charset="0"/>
              </a:rPr>
              <a:t>th  </a:t>
            </a:r>
            <a:r>
              <a:rPr lang="en-US" sz="1600" dirty="0">
                <a:latin typeface="Arial" panose="020B0604020202020204" pitchFamily="34" charset="0"/>
                <a:cs typeface="Arial" panose="020B0604020202020204" pitchFamily="34" charset="0"/>
              </a:rPr>
              <a:t>period 	consists of 32 elements.</a:t>
            </a:r>
          </a:p>
          <a:p>
            <a:pPr algn="just"/>
            <a:r>
              <a:rPr lang="en-US" sz="1600" dirty="0">
                <a:latin typeface="Arial" panose="020B0604020202020204" pitchFamily="34" charset="0"/>
                <a:cs typeface="Arial" panose="020B0604020202020204" pitchFamily="34" charset="0"/>
              </a:rPr>
              <a:t>	5. Also, the long form of the periodic table consists of a separate panel at the bottom. It consists of 14 	elements of the 6</a:t>
            </a:r>
            <a:r>
              <a:rPr lang="en-US" sz="1600" baseline="30000" dirty="0">
                <a:latin typeface="Arial" panose="020B0604020202020204" pitchFamily="34" charset="0"/>
                <a:cs typeface="Arial" panose="020B0604020202020204" pitchFamily="34" charset="0"/>
              </a:rPr>
              <a:t>th</a:t>
            </a:r>
            <a:r>
              <a:rPr lang="en-US" sz="1600" dirty="0">
                <a:latin typeface="Arial" panose="020B0604020202020204" pitchFamily="34" charset="0"/>
                <a:cs typeface="Arial" panose="020B0604020202020204" pitchFamily="34" charset="0"/>
              </a:rPr>
              <a:t> period 14 elements in the 7</a:t>
            </a:r>
            <a:r>
              <a:rPr lang="en-US" sz="1600" baseline="30000" dirty="0">
                <a:latin typeface="Arial" panose="020B0604020202020204" pitchFamily="34" charset="0"/>
                <a:cs typeface="Arial" panose="020B0604020202020204" pitchFamily="34" charset="0"/>
              </a:rPr>
              <a:t>th</a:t>
            </a:r>
            <a:r>
              <a:rPr lang="en-US" sz="1600" dirty="0">
                <a:latin typeface="Arial" panose="020B0604020202020204" pitchFamily="34" charset="0"/>
                <a:cs typeface="Arial" panose="020B0604020202020204" pitchFamily="34" charset="0"/>
              </a:rPr>
              <a:t> period.</a:t>
            </a:r>
          </a:p>
          <a:p>
            <a:pPr algn="just"/>
            <a:r>
              <a:rPr lang="en-US" sz="1600" dirty="0">
                <a:latin typeface="Arial" panose="020B0604020202020204" pitchFamily="34" charset="0"/>
                <a:cs typeface="Arial" panose="020B0604020202020204" pitchFamily="34" charset="0"/>
              </a:rPr>
              <a:t>	6. Each period represents the number of shells or energy levels present in an atom of an element i.e. highest 	principal quantum number (n) of the elements in the period</a:t>
            </a:r>
          </a:p>
          <a:p>
            <a:pPr algn="just"/>
            <a:r>
              <a:rPr lang="en-US" sz="1600" dirty="0">
                <a:latin typeface="Arial" panose="020B0604020202020204" pitchFamily="34" charset="0"/>
                <a:cs typeface="Arial" panose="020B0604020202020204" pitchFamily="34" charset="0"/>
              </a:rPr>
              <a:t>	7. The cause of periodicity in properties is the repetition of similar outer electronic configuration after certain regular 	intervals.</a:t>
            </a:r>
            <a:endParaRPr lang="en-IN" sz="16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80661CA3-D665-4E29-9B26-3ECB481D191B}"/>
              </a:ext>
            </a:extLst>
          </p:cNvPr>
          <p:cNvPicPr>
            <a:picLocks noChangeAspect="1"/>
          </p:cNvPicPr>
          <p:nvPr/>
        </p:nvPicPr>
        <p:blipFill>
          <a:blip r:embed="rId2"/>
          <a:stretch>
            <a:fillRect/>
          </a:stretch>
        </p:blipFill>
        <p:spPr>
          <a:xfrm>
            <a:off x="1424538" y="86628"/>
            <a:ext cx="8942968" cy="818640"/>
          </a:xfrm>
          <a:prstGeom prst="rect">
            <a:avLst/>
          </a:prstGeom>
        </p:spPr>
      </p:pic>
    </p:spTree>
    <p:extLst>
      <p:ext uri="{BB962C8B-B14F-4D97-AF65-F5344CB8AC3E}">
        <p14:creationId xmlns:p14="http://schemas.microsoft.com/office/powerpoint/2010/main" val="2902627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1370B0-5A34-44C5-B52E-6505C43F4115}"/>
              </a:ext>
            </a:extLst>
          </p:cNvPr>
          <p:cNvSpPr txBox="1"/>
          <p:nvPr/>
        </p:nvSpPr>
        <p:spPr>
          <a:xfrm>
            <a:off x="170703" y="1028273"/>
            <a:ext cx="8838544" cy="3744615"/>
          </a:xfrm>
          <a:prstGeom prst="rect">
            <a:avLst/>
          </a:prstGeom>
          <a:noFill/>
        </p:spPr>
        <p:txBody>
          <a:bodyPr wrap="square">
            <a:spAutoFit/>
          </a:bodyPr>
          <a:lstStyle/>
          <a:p>
            <a:pPr marL="285750" indent="-285750" algn="just">
              <a:spcAft>
                <a:spcPts val="400"/>
              </a:spcAft>
              <a:buFont typeface="Arial" panose="020B0604020202020204" pitchFamily="34" charset="0"/>
              <a:buChar char="•"/>
            </a:pPr>
            <a:r>
              <a:rPr lang="en-US" sz="1600" b="1" i="1" dirty="0">
                <a:latin typeface="Arial" panose="020B0604020202020204" pitchFamily="34" charset="0"/>
                <a:cs typeface="Arial" panose="020B0604020202020204" pitchFamily="34" charset="0"/>
              </a:rPr>
              <a:t>(1) </a:t>
            </a:r>
            <a:r>
              <a:rPr lang="en-US" sz="1600" b="1" i="1" u="sng" dirty="0">
                <a:latin typeface="Arial" panose="020B0604020202020204" pitchFamily="34" charset="0"/>
                <a:cs typeface="Arial" panose="020B0604020202020204" pitchFamily="34" charset="0"/>
              </a:rPr>
              <a:t>Atomic Radius</a:t>
            </a:r>
            <a:r>
              <a:rPr lang="en-US" sz="1600" i="1" dirty="0">
                <a:latin typeface="Arial" panose="020B0604020202020204" pitchFamily="34" charset="0"/>
                <a:cs typeface="Arial" panose="020B0604020202020204" pitchFamily="34" charset="0"/>
              </a:rPr>
              <a:t> </a:t>
            </a:r>
            <a:r>
              <a:rPr lang="en-US" sz="1600" b="1" i="1" dirty="0">
                <a:latin typeface="Arial" panose="020B0604020202020204" pitchFamily="34" charset="0"/>
                <a:cs typeface="Arial" panose="020B0604020202020204" pitchFamily="34" charset="0"/>
              </a:rPr>
              <a:t>:</a:t>
            </a:r>
            <a:r>
              <a:rPr lang="en-US" sz="1600" i="1"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distance from the nucleus to the outermost electron.</a:t>
            </a:r>
          </a:p>
          <a:p>
            <a:pPr marL="285750" indent="-285750" algn="just">
              <a:spcAft>
                <a:spcPts val="400"/>
              </a:spcAft>
              <a:buFont typeface="Arial" panose="020B0604020202020204" pitchFamily="34" charset="0"/>
              <a:buChar char="•"/>
            </a:pPr>
            <a:r>
              <a:rPr lang="en-US" sz="1600" dirty="0">
                <a:latin typeface="Arial" panose="020B0604020202020204" pitchFamily="34" charset="0"/>
                <a:cs typeface="Arial" panose="020B0604020202020204" pitchFamily="34" charset="0"/>
              </a:rPr>
              <a:t>Most of the time atoms are not in atomic state, so radius is measured as covalent radius, van der Waals radius and metallic radius.</a:t>
            </a:r>
          </a:p>
          <a:p>
            <a:pPr marL="285750" indent="-285750" algn="just">
              <a:spcAft>
                <a:spcPts val="400"/>
              </a:spcAft>
              <a:buFont typeface="Arial" panose="020B0604020202020204" pitchFamily="34" charset="0"/>
              <a:buChar char="•"/>
            </a:pPr>
            <a:r>
              <a:rPr lang="en-US" sz="1600" b="1" dirty="0">
                <a:latin typeface="Arial" panose="020B0604020202020204" pitchFamily="34" charset="0"/>
                <a:cs typeface="Arial" panose="020B0604020202020204" pitchFamily="34" charset="0"/>
              </a:rPr>
              <a:t>Covalent radius</a:t>
            </a:r>
            <a:r>
              <a:rPr lang="en-US" sz="1600" dirty="0">
                <a:latin typeface="Arial" panose="020B0604020202020204" pitchFamily="34" charset="0"/>
                <a:cs typeface="Arial" panose="020B0604020202020204" pitchFamily="34" charset="0"/>
              </a:rPr>
              <a:t>: one half of the internuclear distance in the homonuclear diatomic molecule. This is generally used for non-metals. The bond distance in the chlorine molecule (Cl</a:t>
            </a:r>
            <a:r>
              <a:rPr lang="en-US" sz="1600" baseline="-25000" dirty="0">
                <a:latin typeface="Arial" panose="020B0604020202020204" pitchFamily="34" charset="0"/>
                <a:cs typeface="Arial" panose="020B0604020202020204" pitchFamily="34" charset="0"/>
              </a:rPr>
              <a:t>2</a:t>
            </a:r>
            <a:r>
              <a:rPr lang="en-US" sz="1600" dirty="0">
                <a:latin typeface="Arial" panose="020B0604020202020204" pitchFamily="34" charset="0"/>
                <a:cs typeface="Arial" panose="020B0604020202020204" pitchFamily="34" charset="0"/>
              </a:rPr>
              <a:t>) is 198 pm and half this distance (99 pm), is taken as the atomic radius of chlorine.</a:t>
            </a:r>
          </a:p>
          <a:p>
            <a:pPr marL="285750" indent="-285750" algn="just">
              <a:spcAft>
                <a:spcPts val="400"/>
              </a:spcAft>
              <a:buFont typeface="Arial" panose="020B0604020202020204" pitchFamily="34" charset="0"/>
              <a:buChar char="•"/>
            </a:pPr>
            <a:r>
              <a:rPr lang="en-US" sz="1600" b="1" dirty="0">
                <a:latin typeface="Arial" panose="020B0604020202020204" pitchFamily="34" charset="0"/>
                <a:cs typeface="Arial" panose="020B0604020202020204" pitchFamily="34" charset="0"/>
              </a:rPr>
              <a:t>Metallic radius</a:t>
            </a:r>
            <a:r>
              <a:rPr lang="en-US" sz="1600" dirty="0">
                <a:latin typeface="Arial" panose="020B0604020202020204" pitchFamily="34" charset="0"/>
                <a:cs typeface="Arial" panose="020B0604020202020204" pitchFamily="34" charset="0"/>
              </a:rPr>
              <a:t>: half of the internuclear distance separating two adjacent metal atoms in a metallic lattice. Distance between two adjacent copper atoms in solid copper is 256 pm; hence the metallic radius of copper is assigned a value of 128 pm.</a:t>
            </a:r>
          </a:p>
          <a:p>
            <a:pPr marL="285750" indent="-285750" algn="just">
              <a:spcAft>
                <a:spcPts val="400"/>
              </a:spcAft>
              <a:buFont typeface="Arial" panose="020B0604020202020204" pitchFamily="34" charset="0"/>
              <a:buChar char="•"/>
            </a:pPr>
            <a:r>
              <a:rPr lang="en-US" sz="1600" b="1" dirty="0">
                <a:latin typeface="Arial" panose="020B0604020202020204" pitchFamily="34" charset="0"/>
                <a:cs typeface="Arial" panose="020B0604020202020204" pitchFamily="34" charset="0"/>
              </a:rPr>
              <a:t>van der Waals radius</a:t>
            </a:r>
            <a:r>
              <a:rPr lang="en-US" sz="1600" dirty="0">
                <a:latin typeface="Arial" panose="020B0604020202020204" pitchFamily="34" charset="0"/>
                <a:cs typeface="Arial" panose="020B0604020202020204" pitchFamily="34" charset="0"/>
              </a:rPr>
              <a:t>: half the closest distance between two immediately adjacent atoms (either of same or different elements) in the structure of the solid compound in which they are not bonded to each other. It is always greater than the covalent radii as (</a:t>
            </a:r>
            <a:r>
              <a:rPr lang="en-US" sz="1600" dirty="0" err="1">
                <a:latin typeface="Arial" panose="020B0604020202020204" pitchFamily="34" charset="0"/>
                <a:cs typeface="Arial" panose="020B0604020202020204" pitchFamily="34" charset="0"/>
              </a:rPr>
              <a:t>i</a:t>
            </a:r>
            <a:r>
              <a:rPr lang="en-US" sz="1600" dirty="0">
                <a:latin typeface="Arial" panose="020B0604020202020204" pitchFamily="34" charset="0"/>
                <a:cs typeface="Arial" panose="020B0604020202020204" pitchFamily="34" charset="0"/>
              </a:rPr>
              <a:t>) the latter is formed by the overlap of two half-filled atomic orbitals, (ii) van der Waals forces of attraction are weak, internuclear distances between atoms held by these forces are is much large.</a:t>
            </a:r>
          </a:p>
        </p:txBody>
      </p:sp>
      <p:pic>
        <p:nvPicPr>
          <p:cNvPr id="4" name="Picture 3">
            <a:extLst>
              <a:ext uri="{FF2B5EF4-FFF2-40B4-BE49-F238E27FC236}">
                <a16:creationId xmlns:a16="http://schemas.microsoft.com/office/drawing/2014/main" id="{2EB768F3-EAF4-4D38-9131-3DD7F690C0C8}"/>
              </a:ext>
            </a:extLst>
          </p:cNvPr>
          <p:cNvPicPr>
            <a:picLocks noChangeAspect="1"/>
          </p:cNvPicPr>
          <p:nvPr/>
        </p:nvPicPr>
        <p:blipFill>
          <a:blip r:embed="rId2"/>
          <a:stretch>
            <a:fillRect/>
          </a:stretch>
        </p:blipFill>
        <p:spPr>
          <a:xfrm>
            <a:off x="1424538" y="86628"/>
            <a:ext cx="8942968" cy="818640"/>
          </a:xfrm>
          <a:prstGeom prst="rect">
            <a:avLst/>
          </a:prstGeom>
        </p:spPr>
      </p:pic>
      <p:pic>
        <p:nvPicPr>
          <p:cNvPr id="1026" name="Picture 2" descr="Atomic Radius Distance between Nuclei Stock Vector - Illustration of  exchange, formula: 195911382">
            <a:extLst>
              <a:ext uri="{FF2B5EF4-FFF2-40B4-BE49-F238E27FC236}">
                <a16:creationId xmlns:a16="http://schemas.microsoft.com/office/drawing/2014/main" id="{10D747FB-622D-4227-9C30-8B5E2EDB9A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595" r="17227" b="59017"/>
          <a:stretch/>
        </p:blipFill>
        <p:spPr bwMode="auto">
          <a:xfrm>
            <a:off x="8946977" y="1028273"/>
            <a:ext cx="2841057" cy="21217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87733AD-F625-461F-BB73-A0A6917D94C7}"/>
              </a:ext>
            </a:extLst>
          </p:cNvPr>
          <p:cNvPicPr>
            <a:picLocks noChangeAspect="1"/>
          </p:cNvPicPr>
          <p:nvPr/>
        </p:nvPicPr>
        <p:blipFill rotWithShape="1">
          <a:blip r:embed="rId4"/>
          <a:srcRect l="4117" t="38078" r="72549" b="34217"/>
          <a:stretch/>
        </p:blipFill>
        <p:spPr>
          <a:xfrm>
            <a:off x="9143999" y="3094122"/>
            <a:ext cx="2050181" cy="1799439"/>
          </a:xfrm>
          <a:prstGeom prst="rect">
            <a:avLst/>
          </a:prstGeom>
        </p:spPr>
      </p:pic>
      <p:pic>
        <p:nvPicPr>
          <p:cNvPr id="8" name="Picture 7">
            <a:extLst>
              <a:ext uri="{FF2B5EF4-FFF2-40B4-BE49-F238E27FC236}">
                <a16:creationId xmlns:a16="http://schemas.microsoft.com/office/drawing/2014/main" id="{3361AEA3-6E26-4650-80EC-2239ED89BF4B}"/>
              </a:ext>
            </a:extLst>
          </p:cNvPr>
          <p:cNvPicPr>
            <a:picLocks noChangeAspect="1"/>
          </p:cNvPicPr>
          <p:nvPr/>
        </p:nvPicPr>
        <p:blipFill rotWithShape="1">
          <a:blip r:embed="rId4"/>
          <a:srcRect l="4435" t="11027" r="74582" b="65810"/>
          <a:stretch/>
        </p:blipFill>
        <p:spPr>
          <a:xfrm>
            <a:off x="9273938" y="4935115"/>
            <a:ext cx="2050181" cy="1672948"/>
          </a:xfrm>
          <a:prstGeom prst="rect">
            <a:avLst/>
          </a:prstGeom>
        </p:spPr>
      </p:pic>
      <p:pic>
        <p:nvPicPr>
          <p:cNvPr id="9" name="Picture 8">
            <a:extLst>
              <a:ext uri="{FF2B5EF4-FFF2-40B4-BE49-F238E27FC236}">
                <a16:creationId xmlns:a16="http://schemas.microsoft.com/office/drawing/2014/main" id="{79E29B6D-EABC-4831-8018-2E5F77C7DB5C}"/>
              </a:ext>
            </a:extLst>
          </p:cNvPr>
          <p:cNvPicPr>
            <a:picLocks noChangeAspect="1"/>
          </p:cNvPicPr>
          <p:nvPr/>
        </p:nvPicPr>
        <p:blipFill rotWithShape="1">
          <a:blip r:embed="rId5"/>
          <a:srcRect b="16610"/>
          <a:stretch/>
        </p:blipFill>
        <p:spPr>
          <a:xfrm>
            <a:off x="3427304" y="4922437"/>
            <a:ext cx="4692856" cy="1603492"/>
          </a:xfrm>
          <a:prstGeom prst="rect">
            <a:avLst/>
          </a:prstGeom>
        </p:spPr>
      </p:pic>
      <p:sp>
        <p:nvSpPr>
          <p:cNvPr id="6" name="TextBox 5">
            <a:extLst>
              <a:ext uri="{FF2B5EF4-FFF2-40B4-BE49-F238E27FC236}">
                <a16:creationId xmlns:a16="http://schemas.microsoft.com/office/drawing/2014/main" id="{27ACF693-92A7-4693-BA15-E221C4BC814D}"/>
              </a:ext>
            </a:extLst>
          </p:cNvPr>
          <p:cNvSpPr txBox="1"/>
          <p:nvPr/>
        </p:nvSpPr>
        <p:spPr>
          <a:xfrm>
            <a:off x="170703" y="5299103"/>
            <a:ext cx="3339966" cy="584775"/>
          </a:xfrm>
          <a:prstGeom prst="rect">
            <a:avLst/>
          </a:prstGeom>
          <a:solidFill>
            <a:srgbClr val="FFFF00"/>
          </a:solidFill>
        </p:spPr>
        <p:txBody>
          <a:bodyPr wrap="square" rtlCol="0">
            <a:spAutoFit/>
          </a:bodyPr>
          <a:lstStyle/>
          <a:p>
            <a:r>
              <a:rPr lang="en-US" sz="1600" dirty="0">
                <a:latin typeface="Arial" panose="020B0604020202020204" pitchFamily="34" charset="0"/>
                <a:cs typeface="Arial" panose="020B0604020202020204" pitchFamily="34" charset="0"/>
              </a:rPr>
              <a:t>van der Waals radius &gt; metallic radius &gt; covalent radius</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437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2705" y="661560"/>
            <a:ext cx="6617392" cy="6165790"/>
          </a:xfrm>
          <a:prstGeom prst="rect">
            <a:avLst/>
          </a:prstGeom>
        </p:spPr>
        <p:txBody>
          <a:bodyPr wrap="square">
            <a:spAutoFit/>
          </a:bodyPr>
          <a:lstStyle/>
          <a:p>
            <a:pPr marL="285750" indent="-285750" algn="just">
              <a:spcAft>
                <a:spcPts val="400"/>
              </a:spcAft>
              <a:buFont typeface="Arial" panose="020B0604020202020204" pitchFamily="34" charset="0"/>
              <a:buChar char="•"/>
            </a:pPr>
            <a:r>
              <a:rPr lang="en-US" sz="1600" b="1" dirty="0">
                <a:latin typeface="Arial" panose="020B0604020202020204" pitchFamily="34" charset="0"/>
                <a:cs typeface="Arial" panose="020B0604020202020204" pitchFamily="34" charset="0"/>
              </a:rPr>
              <a:t>Variation in a period: </a:t>
            </a:r>
          </a:p>
          <a:p>
            <a:pPr marL="742950" lvl="1" indent="-285750" algn="just">
              <a:spcAft>
                <a:spcPts val="400"/>
              </a:spcAft>
              <a:buFont typeface="Arial" panose="020B0604020202020204" pitchFamily="34" charset="0"/>
              <a:buChar char="•"/>
            </a:pPr>
            <a:r>
              <a:rPr lang="en-US" sz="1600" dirty="0">
                <a:latin typeface="Arial" panose="020B0604020202020204" pitchFamily="34" charset="0"/>
                <a:cs typeface="Arial" panose="020B0604020202020204" pitchFamily="34" charset="0"/>
              </a:rPr>
              <a:t>In s- and p- block elements, atomic radius decreases with increase in atomic number in a period because the effective nuclear charge (Zeff ) increases across the period.</a:t>
            </a:r>
          </a:p>
          <a:p>
            <a:pPr marL="742950" lvl="1" indent="-285750" algn="just">
              <a:spcAft>
                <a:spcPts val="400"/>
              </a:spcAft>
              <a:buFont typeface="Arial" panose="020B0604020202020204" pitchFamily="34" charset="0"/>
              <a:buChar char="•"/>
            </a:pPr>
            <a:r>
              <a:rPr lang="en-US" sz="1600" dirty="0">
                <a:latin typeface="Arial" panose="020B0604020202020204" pitchFamily="34" charset="0"/>
                <a:cs typeface="Arial" panose="020B0604020202020204" pitchFamily="34" charset="0"/>
              </a:rPr>
              <a:t>The size of atoms of inert gases are larger than those of the preceding halogens owing to their completely filled orbitals resulting in maximum inter-electronic repulsions</a:t>
            </a:r>
          </a:p>
          <a:p>
            <a:pPr marL="742950" lvl="1" indent="-285750" algn="just">
              <a:spcAft>
                <a:spcPts val="400"/>
              </a:spcAft>
              <a:buFont typeface="Arial" panose="020B0604020202020204" pitchFamily="34" charset="0"/>
              <a:buChar char="•"/>
            </a:pPr>
            <a:r>
              <a:rPr lang="en-US" sz="1600" dirty="0">
                <a:latin typeface="Arial" panose="020B0604020202020204" pitchFamily="34" charset="0"/>
                <a:cs typeface="Arial" panose="020B0604020202020204" pitchFamily="34" charset="0"/>
              </a:rPr>
              <a:t>For d-block elements, atomic radius initially decreases, then remains constant and finally increase again.</a:t>
            </a:r>
          </a:p>
          <a:p>
            <a:pPr marL="285750" indent="-285750" algn="just">
              <a:spcAft>
                <a:spcPts val="400"/>
              </a:spcAft>
              <a:buFont typeface="Arial" panose="020B0604020202020204" pitchFamily="34" charset="0"/>
              <a:buChar char="•"/>
            </a:pPr>
            <a:r>
              <a:rPr lang="en-US" sz="1600" b="1" dirty="0">
                <a:latin typeface="Arial" panose="020B0604020202020204" pitchFamily="34" charset="0"/>
                <a:cs typeface="Arial" panose="020B0604020202020204" pitchFamily="34" charset="0"/>
              </a:rPr>
              <a:t>Variation in a group:</a:t>
            </a:r>
          </a:p>
          <a:p>
            <a:pPr marL="742950" lvl="1" indent="-285750" algn="just">
              <a:spcAft>
                <a:spcPts val="400"/>
              </a:spcAft>
              <a:buFont typeface="Arial" panose="020B0604020202020204" pitchFamily="34" charset="0"/>
              <a:buChar char="•"/>
            </a:pPr>
            <a:r>
              <a:rPr lang="en-US" sz="1600" dirty="0">
                <a:latin typeface="Arial" panose="020B0604020202020204" pitchFamily="34" charset="0"/>
                <a:cs typeface="Arial" panose="020B0604020202020204" pitchFamily="34" charset="0"/>
              </a:rPr>
              <a:t>For s- and p- block elements, the atomic radii increases down the group due to the addition of a new energy shell.</a:t>
            </a:r>
          </a:p>
          <a:p>
            <a:pPr marL="742950" lvl="1" indent="-285750" algn="just">
              <a:spcAft>
                <a:spcPts val="400"/>
              </a:spcAft>
              <a:buFont typeface="Arial" panose="020B0604020202020204" pitchFamily="34" charset="0"/>
              <a:buChar char="•"/>
            </a:pPr>
            <a:r>
              <a:rPr lang="en-US" sz="1600" dirty="0">
                <a:latin typeface="Arial" panose="020B0604020202020204" pitchFamily="34" charset="0"/>
                <a:cs typeface="Arial" panose="020B0604020202020204" pitchFamily="34" charset="0"/>
              </a:rPr>
              <a:t>For d-block elements, the trend in atomic radii is: r</a:t>
            </a:r>
            <a:r>
              <a:rPr lang="en-US" sz="1600" baseline="-25000" dirty="0">
                <a:latin typeface="Arial" panose="020B0604020202020204" pitchFamily="34" charset="0"/>
                <a:cs typeface="Arial" panose="020B0604020202020204" pitchFamily="34" charset="0"/>
              </a:rPr>
              <a:t>3d series</a:t>
            </a:r>
            <a:r>
              <a:rPr lang="en-US" sz="1600" dirty="0">
                <a:latin typeface="Arial" panose="020B0604020202020204" pitchFamily="34" charset="0"/>
                <a:cs typeface="Arial" panose="020B0604020202020204" pitchFamily="34" charset="0"/>
              </a:rPr>
              <a:t> &lt; r</a:t>
            </a:r>
            <a:r>
              <a:rPr lang="en-US" sz="1600" baseline="-25000" dirty="0">
                <a:latin typeface="Arial" panose="020B0604020202020204" pitchFamily="34" charset="0"/>
                <a:cs typeface="Arial" panose="020B0604020202020204" pitchFamily="34" charset="0"/>
              </a:rPr>
              <a:t>4d series</a:t>
            </a:r>
            <a:r>
              <a:rPr lang="en-US" sz="1600" dirty="0">
                <a:latin typeface="Arial" panose="020B0604020202020204" pitchFamily="34" charset="0"/>
                <a:cs typeface="Arial" panose="020B0604020202020204" pitchFamily="34" charset="0"/>
              </a:rPr>
              <a:t> &lt; r</a:t>
            </a:r>
            <a:r>
              <a:rPr lang="en-US" sz="1600" baseline="-25000" dirty="0">
                <a:latin typeface="Arial" panose="020B0604020202020204" pitchFamily="34" charset="0"/>
                <a:cs typeface="Arial" panose="020B0604020202020204" pitchFamily="34" charset="0"/>
              </a:rPr>
              <a:t>5d series</a:t>
            </a:r>
            <a:r>
              <a:rPr lang="en-US" sz="1600" dirty="0">
                <a:latin typeface="Arial" panose="020B0604020202020204" pitchFamily="34" charset="0"/>
                <a:cs typeface="Arial" panose="020B0604020202020204" pitchFamily="34" charset="0"/>
              </a:rPr>
              <a:t>. This is because the radius increases as the shell number increases.</a:t>
            </a:r>
          </a:p>
          <a:p>
            <a:pPr marL="742950" lvl="1" indent="-285750" algn="just">
              <a:spcAft>
                <a:spcPts val="400"/>
              </a:spcAft>
              <a:buFont typeface="Arial" panose="020B0604020202020204" pitchFamily="34" charset="0"/>
              <a:buChar char="•"/>
            </a:pPr>
            <a:r>
              <a:rPr lang="en-US" sz="1600" dirty="0">
                <a:latin typeface="Arial" panose="020B0604020202020204" pitchFamily="34" charset="0"/>
                <a:cs typeface="Arial" panose="020B0604020202020204" pitchFamily="34" charset="0"/>
              </a:rPr>
              <a:t>The radius of elements of 4d- series is about the same as elements of 5d series. This is due to the </a:t>
            </a:r>
            <a:r>
              <a:rPr lang="en-US" sz="1600" dirty="0" err="1">
                <a:latin typeface="Arial" panose="020B0604020202020204" pitchFamily="34" charset="0"/>
                <a:cs typeface="Arial" panose="020B0604020202020204" pitchFamily="34" charset="0"/>
              </a:rPr>
              <a:t>lanthanoid</a:t>
            </a:r>
            <a:r>
              <a:rPr lang="en-US" sz="1600" dirty="0">
                <a:latin typeface="Arial" panose="020B0604020202020204" pitchFamily="34" charset="0"/>
                <a:cs typeface="Arial" panose="020B0604020202020204" pitchFamily="34" charset="0"/>
              </a:rPr>
              <a:t> contraction that causes increase in </a:t>
            </a:r>
            <a:r>
              <a:rPr lang="en-US" sz="1600" dirty="0" err="1">
                <a:latin typeface="Arial" panose="020B0604020202020204" pitchFamily="34" charset="0"/>
                <a:cs typeface="Arial" panose="020B0604020202020204" pitchFamily="34" charset="0"/>
              </a:rPr>
              <a:t>Z</a:t>
            </a:r>
            <a:r>
              <a:rPr lang="en-US" sz="1600" baseline="-25000" dirty="0" err="1">
                <a:latin typeface="Arial" panose="020B0604020202020204" pitchFamily="34" charset="0"/>
                <a:cs typeface="Arial" panose="020B0604020202020204" pitchFamily="34" charset="0"/>
              </a:rPr>
              <a:t>eff</a:t>
            </a:r>
            <a:r>
              <a:rPr lang="en-US" sz="1600" dirty="0">
                <a:latin typeface="Arial" panose="020B0604020202020204" pitchFamily="34" charset="0"/>
                <a:cs typeface="Arial" panose="020B0604020202020204" pitchFamily="34" charset="0"/>
              </a:rPr>
              <a:t> value due to poor shielding of f electrons. </a:t>
            </a:r>
          </a:p>
          <a:p>
            <a:pPr marL="742950" lvl="1" indent="-285750" algn="just">
              <a:spcAft>
                <a:spcPts val="400"/>
              </a:spcAft>
              <a:buFont typeface="Arial" panose="020B0604020202020204" pitchFamily="34" charset="0"/>
              <a:buChar char="•"/>
            </a:pPr>
            <a:r>
              <a:rPr lang="en-US" sz="1600" dirty="0">
                <a:latin typeface="Arial" panose="020B0604020202020204" pitchFamily="34" charset="0"/>
                <a:cs typeface="Arial" panose="020B0604020202020204" pitchFamily="34" charset="0"/>
              </a:rPr>
              <a:t>For f-block elements, in lanthanoids, the effective nuclear charge increases along the period so the atomic radius for the elements decreases. For </a:t>
            </a:r>
            <a:r>
              <a:rPr lang="en-US" sz="1600" dirty="0" err="1">
                <a:latin typeface="Arial" panose="020B0604020202020204" pitchFamily="34" charset="0"/>
                <a:cs typeface="Arial" panose="020B0604020202020204" pitchFamily="34" charset="0"/>
              </a:rPr>
              <a:t>actinoids</a:t>
            </a:r>
            <a:r>
              <a:rPr lang="en-US" sz="1600" dirty="0">
                <a:latin typeface="Arial" panose="020B0604020202020204" pitchFamily="34" charset="0"/>
                <a:cs typeface="Arial" panose="020B0604020202020204" pitchFamily="34" charset="0"/>
              </a:rPr>
              <a:t>, there is also a decrease in atomic radius from </a:t>
            </a:r>
            <a:r>
              <a:rPr lang="en-US" sz="1600" dirty="0" err="1">
                <a:latin typeface="Arial" panose="020B0604020202020204" pitchFamily="34" charset="0"/>
                <a:cs typeface="Arial" panose="020B0604020202020204" pitchFamily="34" charset="0"/>
              </a:rPr>
              <a:t>Th</a:t>
            </a:r>
            <a:r>
              <a:rPr lang="en-US" sz="1600" dirty="0">
                <a:latin typeface="Arial" panose="020B0604020202020204" pitchFamily="34" charset="0"/>
                <a:cs typeface="Arial" panose="020B0604020202020204" pitchFamily="34" charset="0"/>
              </a:rPr>
              <a:t> to </a:t>
            </a:r>
            <a:r>
              <a:rPr lang="en-US" sz="1600" dirty="0" err="1">
                <a:latin typeface="Arial" panose="020B0604020202020204" pitchFamily="34" charset="0"/>
                <a:cs typeface="Arial" panose="020B0604020202020204" pitchFamily="34" charset="0"/>
              </a:rPr>
              <a:t>Lr</a:t>
            </a:r>
            <a:r>
              <a:rPr lang="en-US" sz="16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13A82095-D054-4FF4-9B66-8C51A624053A}"/>
              </a:ext>
            </a:extLst>
          </p:cNvPr>
          <p:cNvPicPr>
            <a:picLocks noChangeAspect="1"/>
          </p:cNvPicPr>
          <p:nvPr/>
        </p:nvPicPr>
        <p:blipFill>
          <a:blip r:embed="rId2"/>
          <a:stretch>
            <a:fillRect/>
          </a:stretch>
        </p:blipFill>
        <p:spPr>
          <a:xfrm>
            <a:off x="2888161" y="0"/>
            <a:ext cx="6430192" cy="818640"/>
          </a:xfrm>
          <a:prstGeom prst="rect">
            <a:avLst/>
          </a:prstGeom>
        </p:spPr>
      </p:pic>
      <p:sp>
        <p:nvSpPr>
          <p:cNvPr id="4" name="Slide Number Placeholder 3"/>
          <p:cNvSpPr>
            <a:spLocks noGrp="1"/>
          </p:cNvSpPr>
          <p:nvPr>
            <p:ph type="sldNum" sz="quarter" idx="12"/>
          </p:nvPr>
        </p:nvSpPr>
        <p:spPr/>
        <p:txBody>
          <a:bodyPr/>
          <a:lstStyle/>
          <a:p>
            <a:fld id="{38E3BFFE-2248-4E30-84E2-25884ABEE57B}" type="slidenum">
              <a:rPr lang="en-US" smtClean="0"/>
              <a:t>5</a:t>
            </a:fld>
            <a:endParaRPr lang="en-US"/>
          </a:p>
        </p:txBody>
      </p:sp>
      <p:pic>
        <p:nvPicPr>
          <p:cNvPr id="5" name="Picture 4">
            <a:extLst>
              <a:ext uri="{FF2B5EF4-FFF2-40B4-BE49-F238E27FC236}">
                <a16:creationId xmlns:a16="http://schemas.microsoft.com/office/drawing/2014/main" id="{BF64D228-9741-4E3A-A3C5-960B864F9E07}"/>
              </a:ext>
            </a:extLst>
          </p:cNvPr>
          <p:cNvPicPr>
            <a:picLocks noChangeAspect="1"/>
          </p:cNvPicPr>
          <p:nvPr/>
        </p:nvPicPr>
        <p:blipFill rotWithShape="1">
          <a:blip r:embed="rId3"/>
          <a:srcRect l="6631" r="5073" b="23495"/>
          <a:stretch/>
        </p:blipFill>
        <p:spPr>
          <a:xfrm>
            <a:off x="6934389" y="1434657"/>
            <a:ext cx="4984906" cy="3185469"/>
          </a:xfrm>
          <a:prstGeom prst="rect">
            <a:avLst/>
          </a:prstGeom>
        </p:spPr>
      </p:pic>
    </p:spTree>
    <p:extLst>
      <p:ext uri="{BB962C8B-B14F-4D97-AF65-F5344CB8AC3E}">
        <p14:creationId xmlns:p14="http://schemas.microsoft.com/office/powerpoint/2010/main" val="2145283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25665" y="1108315"/>
            <a:ext cx="10940669" cy="2139047"/>
          </a:xfrm>
          <a:prstGeom prst="rect">
            <a:avLst/>
          </a:prstGeom>
        </p:spPr>
        <p:txBody>
          <a:bodyPr wrap="square">
            <a:spAutoFit/>
          </a:bodyPr>
          <a:lstStyle/>
          <a:p>
            <a:pPr algn="just"/>
            <a:r>
              <a:rPr lang="en-US" sz="1600" b="1" i="1" dirty="0">
                <a:latin typeface="Arial" panose="020B0604020202020204" pitchFamily="34" charset="0"/>
                <a:cs typeface="Arial" panose="020B0604020202020204" pitchFamily="34" charset="0"/>
              </a:rPr>
              <a:t>(2) </a:t>
            </a:r>
            <a:r>
              <a:rPr lang="en-US" sz="1600" b="1" i="1" u="sng" dirty="0">
                <a:latin typeface="Arial" panose="020B0604020202020204" pitchFamily="34" charset="0"/>
                <a:cs typeface="Arial" panose="020B0604020202020204" pitchFamily="34" charset="0"/>
              </a:rPr>
              <a:t>Ionic radius</a:t>
            </a:r>
            <a:r>
              <a:rPr lang="en-US" sz="1600" b="1" i="1" dirty="0">
                <a:latin typeface="Arial" panose="020B0604020202020204" pitchFamily="34" charset="0"/>
                <a:cs typeface="Arial" panose="020B0604020202020204" pitchFamily="34" charset="0"/>
              </a:rPr>
              <a:t> : </a:t>
            </a:r>
            <a:r>
              <a:rPr lang="en-US" sz="1600" dirty="0">
                <a:latin typeface="Arial" panose="020B0604020202020204" pitchFamily="34" charset="0"/>
                <a:cs typeface="Arial" panose="020B0604020202020204" pitchFamily="34" charset="0"/>
              </a:rPr>
              <a:t>the effective distance from the center of the nucleus of the ion </a:t>
            </a:r>
            <a:r>
              <a:rPr lang="en-US" sz="1600" dirty="0" err="1">
                <a:latin typeface="Arial" panose="020B0604020202020204" pitchFamily="34" charset="0"/>
                <a:cs typeface="Arial" panose="020B0604020202020204" pitchFamily="34" charset="0"/>
              </a:rPr>
              <a:t>upto</a:t>
            </a:r>
            <a:r>
              <a:rPr lang="en-US" sz="1600" dirty="0">
                <a:latin typeface="Arial" panose="020B0604020202020204" pitchFamily="34" charset="0"/>
                <a:cs typeface="Arial" panose="020B0604020202020204" pitchFamily="34" charset="0"/>
              </a:rPr>
              <a:t> which it exerts its influence on its electronic cloud, i.e. distance between the nuclei of neighboring cations and anions.</a:t>
            </a:r>
            <a:endParaRPr lang="en-US" dirty="0">
              <a:latin typeface="Arial" panose="020B0604020202020204" pitchFamily="34" charset="0"/>
              <a:cs typeface="Arial" panose="020B0604020202020204" pitchFamily="34" charset="0"/>
            </a:endParaRPr>
          </a:p>
          <a:p>
            <a:pPr marL="342900" indent="-342900" algn="just">
              <a:spcAft>
                <a:spcPts val="600"/>
              </a:spcAft>
              <a:buFont typeface="Arial" panose="020B0604020202020204" pitchFamily="34" charset="0"/>
              <a:buChar char="•"/>
            </a:pPr>
            <a:r>
              <a:rPr lang="en-US" sz="1600" dirty="0">
                <a:latin typeface="Arial" panose="020B0604020202020204" pitchFamily="34" charset="0"/>
                <a:cs typeface="Arial" panose="020B0604020202020204" pitchFamily="34" charset="0"/>
              </a:rPr>
              <a:t>When a positive ion (cation) is formed, effective nuclear charge is increased resulting in strong attraction of electrons by the nucleus. Also, there is a decrease in the number of shells. Thus a </a:t>
            </a:r>
            <a:r>
              <a:rPr lang="en-US" sz="1600" b="1" dirty="0">
                <a:latin typeface="Arial" panose="020B0604020202020204" pitchFamily="34" charset="0"/>
                <a:cs typeface="Arial" panose="020B0604020202020204" pitchFamily="34" charset="0"/>
              </a:rPr>
              <a:t>positive ion is always smaller than the corresponding atom </a:t>
            </a:r>
            <a:r>
              <a:rPr lang="en-US" sz="1600" dirty="0">
                <a:latin typeface="Arial" panose="020B0604020202020204" pitchFamily="34" charset="0"/>
                <a:cs typeface="Arial" panose="020B0604020202020204" pitchFamily="34" charset="0"/>
              </a:rPr>
              <a:t>and more the electrons removed smaller is the ion.</a:t>
            </a:r>
          </a:p>
          <a:p>
            <a:pPr marL="342900" indent="-342900" algn="just">
              <a:spcAft>
                <a:spcPts val="600"/>
              </a:spcAft>
              <a:buFont typeface="Arial" panose="020B0604020202020204" pitchFamily="34" charset="0"/>
              <a:buChar char="•"/>
            </a:pPr>
            <a:r>
              <a:rPr lang="en-US" sz="1600" dirty="0">
                <a:latin typeface="Arial" panose="020B0604020202020204" pitchFamily="34" charset="0"/>
                <a:cs typeface="Arial" panose="020B0604020202020204" pitchFamily="34" charset="0"/>
              </a:rPr>
              <a:t>When a negative ion (anion) is formed, one or more electrons are added to an atom which results in reduced effective nuclear charge causing inter-electronic repulsions. As a result, electron cloud expands and the </a:t>
            </a:r>
            <a:r>
              <a:rPr lang="en-US" sz="1600" b="1" dirty="0">
                <a:latin typeface="Arial" panose="020B0604020202020204" pitchFamily="34" charset="0"/>
                <a:cs typeface="Arial" panose="020B0604020202020204" pitchFamily="34" charset="0"/>
              </a:rPr>
              <a:t>size of anion is more than that of the atom</a:t>
            </a:r>
            <a:r>
              <a:rPr lang="en-US" sz="16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13A82095-D054-4FF4-9B66-8C51A624053A}"/>
              </a:ext>
            </a:extLst>
          </p:cNvPr>
          <p:cNvPicPr>
            <a:picLocks noChangeAspect="1"/>
          </p:cNvPicPr>
          <p:nvPr/>
        </p:nvPicPr>
        <p:blipFill>
          <a:blip r:embed="rId2"/>
          <a:stretch>
            <a:fillRect/>
          </a:stretch>
        </p:blipFill>
        <p:spPr>
          <a:xfrm>
            <a:off x="2888161" y="0"/>
            <a:ext cx="6430192" cy="818640"/>
          </a:xfrm>
          <a:prstGeom prst="rect">
            <a:avLst/>
          </a:prstGeom>
        </p:spPr>
      </p:pic>
      <p:sp>
        <p:nvSpPr>
          <p:cNvPr id="4" name="Slide Number Placeholder 3"/>
          <p:cNvSpPr>
            <a:spLocks noGrp="1"/>
          </p:cNvSpPr>
          <p:nvPr>
            <p:ph type="sldNum" sz="quarter" idx="12"/>
          </p:nvPr>
        </p:nvSpPr>
        <p:spPr/>
        <p:txBody>
          <a:bodyPr/>
          <a:lstStyle/>
          <a:p>
            <a:fld id="{38E3BFFE-2248-4E30-84E2-25884ABEE57B}" type="slidenum">
              <a:rPr lang="en-US" smtClean="0"/>
              <a:t>6</a:t>
            </a:fld>
            <a:endParaRPr lang="en-US"/>
          </a:p>
        </p:txBody>
      </p:sp>
      <p:pic>
        <p:nvPicPr>
          <p:cNvPr id="5" name="Picture 4">
            <a:extLst>
              <a:ext uri="{FF2B5EF4-FFF2-40B4-BE49-F238E27FC236}">
                <a16:creationId xmlns:a16="http://schemas.microsoft.com/office/drawing/2014/main" id="{DD33A98B-B63D-4C73-A6CC-13BFE3BB26FC}"/>
              </a:ext>
            </a:extLst>
          </p:cNvPr>
          <p:cNvPicPr>
            <a:picLocks noChangeAspect="1"/>
          </p:cNvPicPr>
          <p:nvPr/>
        </p:nvPicPr>
        <p:blipFill rotWithShape="1">
          <a:blip r:embed="rId3"/>
          <a:srcRect l="4186" t="68167" r="72816" b="5264"/>
          <a:stretch/>
        </p:blipFill>
        <p:spPr>
          <a:xfrm>
            <a:off x="1611366" y="3654093"/>
            <a:ext cx="2553589" cy="2180802"/>
          </a:xfrm>
          <a:prstGeom prst="rect">
            <a:avLst/>
          </a:prstGeom>
        </p:spPr>
      </p:pic>
      <p:pic>
        <p:nvPicPr>
          <p:cNvPr id="6" name="Picture 5">
            <a:extLst>
              <a:ext uri="{FF2B5EF4-FFF2-40B4-BE49-F238E27FC236}">
                <a16:creationId xmlns:a16="http://schemas.microsoft.com/office/drawing/2014/main" id="{23F022F1-6815-4681-B843-1E7E75D6C142}"/>
              </a:ext>
            </a:extLst>
          </p:cNvPr>
          <p:cNvPicPr>
            <a:picLocks noChangeAspect="1"/>
          </p:cNvPicPr>
          <p:nvPr/>
        </p:nvPicPr>
        <p:blipFill>
          <a:blip r:embed="rId4"/>
          <a:stretch>
            <a:fillRect/>
          </a:stretch>
        </p:blipFill>
        <p:spPr>
          <a:xfrm>
            <a:off x="6375400" y="3290816"/>
            <a:ext cx="4744673" cy="3163115"/>
          </a:xfrm>
          <a:prstGeom prst="rect">
            <a:avLst/>
          </a:prstGeom>
        </p:spPr>
      </p:pic>
    </p:spTree>
    <p:extLst>
      <p:ext uri="{BB962C8B-B14F-4D97-AF65-F5344CB8AC3E}">
        <p14:creationId xmlns:p14="http://schemas.microsoft.com/office/powerpoint/2010/main" val="2895493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E4C6B2F2-2F3C-4B18-BAEA-0F0BF96329F2}"/>
                  </a:ext>
                </a:extLst>
              </p:cNvPr>
              <p:cNvSpPr txBox="1"/>
              <p:nvPr/>
            </p:nvSpPr>
            <p:spPr>
              <a:xfrm>
                <a:off x="474845" y="1045391"/>
                <a:ext cx="6715227" cy="5088573"/>
              </a:xfrm>
              <a:prstGeom prst="rect">
                <a:avLst/>
              </a:prstGeom>
              <a:noFill/>
            </p:spPr>
            <p:txBody>
              <a:bodyPr wrap="square">
                <a:spAutoFit/>
              </a:bodyPr>
              <a:lstStyle/>
              <a:p>
                <a:pPr marL="342900" indent="-342900">
                  <a:spcAft>
                    <a:spcPts val="400"/>
                  </a:spcAft>
                  <a:buFont typeface="Arial" panose="020B0604020202020204" pitchFamily="34" charset="0"/>
                  <a:buChar char="•"/>
                </a:pPr>
                <a:r>
                  <a:rPr lang="en-US" sz="1600" dirty="0">
                    <a:latin typeface="Arial" panose="020B0604020202020204" pitchFamily="34" charset="0"/>
                    <a:cs typeface="Arial" panose="020B0604020202020204" pitchFamily="34" charset="0"/>
                  </a:rPr>
                  <a:t>Ionic radius depends upon following factors:</a:t>
                </a:r>
              </a:p>
              <a:p>
                <a:pPr marL="342900" indent="-342900">
                  <a:spcAft>
                    <a:spcPts val="400"/>
                  </a:spcAft>
                  <a:buAutoNum type="arabicPeriod"/>
                </a:pPr>
                <a:r>
                  <a:rPr lang="en-US" sz="1600" dirty="0">
                    <a:latin typeface="Arial" panose="020B0604020202020204" pitchFamily="34" charset="0"/>
                    <a:cs typeface="Arial" panose="020B0604020202020204" pitchFamily="34" charset="0"/>
                  </a:rPr>
                  <a:t>Ionic radius increases down the group due to an increase in the number of shells</a:t>
                </a:r>
              </a:p>
              <a:p>
                <a:pPr algn="ctr">
                  <a:spcAft>
                    <a:spcPts val="400"/>
                  </a:spcAft>
                </a:pPr>
                <a:r>
                  <a:rPr lang="en-US" sz="1600" dirty="0">
                    <a:latin typeface="Arial" panose="020B0604020202020204" pitchFamily="34" charset="0"/>
                    <a:cs typeface="Arial" panose="020B0604020202020204" pitchFamily="34" charset="0"/>
                  </a:rPr>
                  <a:t>F</a:t>
                </a:r>
                <a14:m>
                  <m:oMath xmlns:m="http://schemas.openxmlformats.org/officeDocument/2006/math">
                    <m:r>
                      <a:rPr lang="en-US" sz="1600" i="1" baseline="30000" dirty="0" smtClean="0">
                        <a:latin typeface="Cambria Math" panose="02040503050406030204" pitchFamily="18" charset="0"/>
                        <a:cs typeface="Times New Roman" panose="02020603050405020304" pitchFamily="18" charset="0"/>
                      </a:rPr>
                      <m:t>−</m:t>
                    </m:r>
                  </m:oMath>
                </a14:m>
                <a:r>
                  <a:rPr lang="en-US" sz="1600" dirty="0">
                    <a:latin typeface="Arial" panose="020B0604020202020204" pitchFamily="34" charset="0"/>
                    <a:cs typeface="Arial" panose="020B0604020202020204" pitchFamily="34" charset="0"/>
                  </a:rPr>
                  <a:t> &lt; Cl</a:t>
                </a:r>
                <a14:m>
                  <m:oMath xmlns:m="http://schemas.openxmlformats.org/officeDocument/2006/math">
                    <m:r>
                      <a:rPr lang="en-US" sz="1600" i="1" baseline="30000" dirty="0">
                        <a:latin typeface="Cambria Math" panose="02040503050406030204" pitchFamily="18" charset="0"/>
                        <a:cs typeface="Times New Roman" panose="02020603050405020304" pitchFamily="18" charset="0"/>
                      </a:rPr>
                      <m:t>−</m:t>
                    </m:r>
                  </m:oMath>
                </a14:m>
                <a:r>
                  <a:rPr lang="en-US" sz="1600" dirty="0">
                    <a:latin typeface="Arial" panose="020B0604020202020204" pitchFamily="34" charset="0"/>
                    <a:cs typeface="Arial" panose="020B0604020202020204" pitchFamily="34" charset="0"/>
                  </a:rPr>
                  <a:t> &lt; Br</a:t>
                </a:r>
                <a14:m>
                  <m:oMath xmlns:m="http://schemas.openxmlformats.org/officeDocument/2006/math">
                    <m:r>
                      <a:rPr lang="en-US" sz="1600" i="1" baseline="30000" dirty="0" smtClean="0">
                        <a:latin typeface="Cambria Math" panose="02040503050406030204" pitchFamily="18" charset="0"/>
                        <a:cs typeface="Times New Roman" panose="02020603050405020304" pitchFamily="18" charset="0"/>
                      </a:rPr>
                      <m:t>−</m:t>
                    </m:r>
                  </m:oMath>
                </a14:m>
                <a:r>
                  <a:rPr lang="en-US" sz="1600" dirty="0">
                    <a:latin typeface="Arial" panose="020B0604020202020204" pitchFamily="34" charset="0"/>
                    <a:cs typeface="Arial" panose="020B0604020202020204" pitchFamily="34" charset="0"/>
                  </a:rPr>
                  <a:t> &lt; I</a:t>
                </a:r>
                <a14:m>
                  <m:oMath xmlns:m="http://schemas.openxmlformats.org/officeDocument/2006/math">
                    <m:r>
                      <a:rPr lang="en-US" sz="1600" i="1" baseline="30000" dirty="0">
                        <a:latin typeface="Cambria Math" panose="02040503050406030204" pitchFamily="18" charset="0"/>
                        <a:cs typeface="Times New Roman" panose="02020603050405020304" pitchFamily="18" charset="0"/>
                      </a:rPr>
                      <m:t>−</m:t>
                    </m:r>
                  </m:oMath>
                </a14:m>
                <a:endParaRPr lang="en-US" sz="1600" baseline="30000" dirty="0">
                  <a:latin typeface="Arial" panose="020B0604020202020204" pitchFamily="34" charset="0"/>
                  <a:cs typeface="Arial" panose="020B0604020202020204" pitchFamily="34" charset="0"/>
                </a:endParaRPr>
              </a:p>
              <a:p>
                <a:pPr algn="ctr">
                  <a:spcAft>
                    <a:spcPts val="400"/>
                  </a:spcAft>
                </a:pPr>
                <a:r>
                  <a:rPr lang="pl-PL" sz="1600" dirty="0">
                    <a:latin typeface="Arial" panose="020B0604020202020204" pitchFamily="34" charset="0"/>
                    <a:cs typeface="Arial" panose="020B0604020202020204" pitchFamily="34" charset="0"/>
                  </a:rPr>
                  <a:t>H</a:t>
                </a:r>
                <a:r>
                  <a:rPr lang="en-US" sz="1600" baseline="30000" dirty="0">
                    <a:latin typeface="Arial" panose="020B0604020202020204" pitchFamily="34" charset="0"/>
                    <a:cs typeface="Arial" panose="020B0604020202020204" pitchFamily="34" charset="0"/>
                  </a:rPr>
                  <a:t>+</a:t>
                </a:r>
                <a:r>
                  <a:rPr lang="pl-PL" sz="1600" dirty="0">
                    <a:latin typeface="Arial" panose="020B0604020202020204" pitchFamily="34" charset="0"/>
                    <a:cs typeface="Arial" panose="020B0604020202020204" pitchFamily="34" charset="0"/>
                  </a:rPr>
                  <a:t> &lt;</a:t>
                </a:r>
                <a:r>
                  <a:rPr lang="en-US" sz="1600" dirty="0">
                    <a:latin typeface="Arial" panose="020B0604020202020204" pitchFamily="34" charset="0"/>
                    <a:cs typeface="Arial" panose="020B0604020202020204" pitchFamily="34" charset="0"/>
                  </a:rPr>
                  <a:t> </a:t>
                </a:r>
                <a:r>
                  <a:rPr lang="pl-PL" sz="1600" dirty="0">
                    <a:latin typeface="Arial" panose="020B0604020202020204" pitchFamily="34" charset="0"/>
                    <a:cs typeface="Arial" panose="020B0604020202020204" pitchFamily="34" charset="0"/>
                  </a:rPr>
                  <a:t>Li</a:t>
                </a:r>
                <a:r>
                  <a:rPr lang="en-US" sz="1600" baseline="30000" dirty="0">
                    <a:latin typeface="Arial" panose="020B0604020202020204" pitchFamily="34" charset="0"/>
                    <a:cs typeface="Arial" panose="020B0604020202020204" pitchFamily="34" charset="0"/>
                  </a:rPr>
                  <a:t>+</a:t>
                </a:r>
                <a:r>
                  <a:rPr lang="pl-PL" sz="1600" dirty="0">
                    <a:latin typeface="Arial" panose="020B0604020202020204" pitchFamily="34" charset="0"/>
                    <a:cs typeface="Arial" panose="020B0604020202020204" pitchFamily="34" charset="0"/>
                  </a:rPr>
                  <a:t> &lt;</a:t>
                </a:r>
                <a:r>
                  <a:rPr lang="en-US" sz="1600" dirty="0">
                    <a:latin typeface="Arial" panose="020B0604020202020204" pitchFamily="34" charset="0"/>
                    <a:cs typeface="Arial" panose="020B0604020202020204" pitchFamily="34" charset="0"/>
                  </a:rPr>
                  <a:t> </a:t>
                </a:r>
                <a:r>
                  <a:rPr lang="pl-PL" sz="1600" dirty="0">
                    <a:latin typeface="Arial" panose="020B0604020202020204" pitchFamily="34" charset="0"/>
                    <a:cs typeface="Arial" panose="020B0604020202020204" pitchFamily="34" charset="0"/>
                  </a:rPr>
                  <a:t>Na</a:t>
                </a:r>
                <a:r>
                  <a:rPr lang="en-US" sz="1600" baseline="30000" dirty="0">
                    <a:latin typeface="Arial" panose="020B0604020202020204" pitchFamily="34" charset="0"/>
                    <a:cs typeface="Arial" panose="020B0604020202020204" pitchFamily="34" charset="0"/>
                  </a:rPr>
                  <a:t>+</a:t>
                </a:r>
                <a:r>
                  <a:rPr lang="pl-PL" sz="1600" dirty="0">
                    <a:latin typeface="Arial" panose="020B0604020202020204" pitchFamily="34" charset="0"/>
                    <a:cs typeface="Arial" panose="020B0604020202020204" pitchFamily="34" charset="0"/>
                  </a:rPr>
                  <a:t> &lt;</a:t>
                </a:r>
                <a:r>
                  <a:rPr lang="en-US" sz="1600" dirty="0">
                    <a:latin typeface="Arial" panose="020B0604020202020204" pitchFamily="34" charset="0"/>
                    <a:cs typeface="Arial" panose="020B0604020202020204" pitchFamily="34" charset="0"/>
                  </a:rPr>
                  <a:t> </a:t>
                </a:r>
                <a:r>
                  <a:rPr lang="pl-PL" sz="1600" dirty="0">
                    <a:latin typeface="Arial" panose="020B0604020202020204" pitchFamily="34" charset="0"/>
                    <a:cs typeface="Arial" panose="020B0604020202020204" pitchFamily="34" charset="0"/>
                  </a:rPr>
                  <a:t>K</a:t>
                </a:r>
                <a:r>
                  <a:rPr lang="en-US" sz="1600" baseline="30000" dirty="0">
                    <a:latin typeface="Arial" panose="020B0604020202020204" pitchFamily="34" charset="0"/>
                    <a:cs typeface="Arial" panose="020B0604020202020204" pitchFamily="34" charset="0"/>
                  </a:rPr>
                  <a:t>+</a:t>
                </a:r>
                <a:r>
                  <a:rPr lang="pl-PL" sz="1600" dirty="0">
                    <a:latin typeface="Arial" panose="020B0604020202020204" pitchFamily="34" charset="0"/>
                    <a:cs typeface="Arial" panose="020B0604020202020204" pitchFamily="34" charset="0"/>
                  </a:rPr>
                  <a:t> &lt;</a:t>
                </a:r>
                <a:r>
                  <a:rPr lang="en-US" sz="1600" dirty="0">
                    <a:latin typeface="Arial" panose="020B0604020202020204" pitchFamily="34" charset="0"/>
                    <a:cs typeface="Arial" panose="020B0604020202020204" pitchFamily="34" charset="0"/>
                  </a:rPr>
                  <a:t> </a:t>
                </a:r>
                <a:r>
                  <a:rPr lang="pl-PL" sz="1600" dirty="0">
                    <a:latin typeface="Arial" panose="020B0604020202020204" pitchFamily="34" charset="0"/>
                    <a:cs typeface="Arial" panose="020B0604020202020204" pitchFamily="34" charset="0"/>
                  </a:rPr>
                  <a:t>Rb</a:t>
                </a:r>
                <a:r>
                  <a:rPr lang="en-US" sz="1600" baseline="30000" dirty="0">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 </a:t>
                </a:r>
                <a:r>
                  <a:rPr lang="pl-PL" sz="1600" dirty="0">
                    <a:latin typeface="Arial" panose="020B0604020202020204" pitchFamily="34" charset="0"/>
                    <a:cs typeface="Arial" panose="020B0604020202020204" pitchFamily="34" charset="0"/>
                  </a:rPr>
                  <a:t> &lt;</a:t>
                </a:r>
                <a:r>
                  <a:rPr lang="en-US" sz="1600" dirty="0">
                    <a:latin typeface="Arial" panose="020B0604020202020204" pitchFamily="34" charset="0"/>
                    <a:cs typeface="Arial" panose="020B0604020202020204" pitchFamily="34" charset="0"/>
                  </a:rPr>
                  <a:t> </a:t>
                </a:r>
                <a:r>
                  <a:rPr lang="pl-PL" sz="1600" dirty="0">
                    <a:latin typeface="Arial" panose="020B0604020202020204" pitchFamily="34" charset="0"/>
                    <a:cs typeface="Arial" panose="020B0604020202020204" pitchFamily="34" charset="0"/>
                  </a:rPr>
                  <a:t>Cs</a:t>
                </a:r>
                <a:r>
                  <a:rPr lang="en-US" sz="1600" baseline="30000" dirty="0">
                    <a:latin typeface="Arial" panose="020B0604020202020204" pitchFamily="34" charset="0"/>
                    <a:cs typeface="Arial" panose="020B0604020202020204" pitchFamily="34" charset="0"/>
                  </a:rPr>
                  <a:t>+</a:t>
                </a:r>
                <a:endParaRPr lang="en-US" sz="1600" dirty="0">
                  <a:latin typeface="Arial" panose="020B0604020202020204" pitchFamily="34" charset="0"/>
                  <a:cs typeface="Arial" panose="020B0604020202020204" pitchFamily="34" charset="0"/>
                </a:endParaRPr>
              </a:p>
              <a:p>
                <a:pPr>
                  <a:spcAft>
                    <a:spcPts val="400"/>
                  </a:spcAft>
                </a:pPr>
                <a:r>
                  <a:rPr lang="en-US" sz="1600" dirty="0">
                    <a:latin typeface="Arial" panose="020B0604020202020204" pitchFamily="34" charset="0"/>
                    <a:cs typeface="Arial" panose="020B0604020202020204" pitchFamily="34" charset="0"/>
                  </a:rPr>
                  <a:t>2. </a:t>
                </a:r>
                <a:r>
                  <a:rPr lang="en-US" sz="1600" b="1" dirty="0">
                    <a:latin typeface="Arial" panose="020B0604020202020204" pitchFamily="34" charset="0"/>
                    <a:cs typeface="Arial" panose="020B0604020202020204" pitchFamily="34" charset="0"/>
                  </a:rPr>
                  <a:t>(a) </a:t>
                </a:r>
                <a:r>
                  <a:rPr lang="en-US" sz="1600" dirty="0">
                    <a:latin typeface="Arial" panose="020B0604020202020204" pitchFamily="34" charset="0"/>
                    <a:cs typeface="Arial" panose="020B0604020202020204" pitchFamily="34" charset="0"/>
                  </a:rPr>
                  <a:t>If the charge of cation increases, the ionic radius decreases owing to increased effective nuclear charge.</a:t>
                </a:r>
              </a:p>
              <a:p>
                <a:pPr>
                  <a:spcAft>
                    <a:spcPts val="400"/>
                  </a:spcAft>
                </a:pPr>
                <a:r>
                  <a:rPr lang="en-US" sz="1600" dirty="0">
                    <a:latin typeface="Arial" panose="020B0604020202020204" pitchFamily="34" charset="0"/>
                    <a:cs typeface="Arial" panose="020B0604020202020204" pitchFamily="34" charset="0"/>
                  </a:rPr>
                  <a:t>	Fe</a:t>
                </a:r>
                <a:r>
                  <a:rPr lang="en-US" sz="1600" baseline="30000" dirty="0">
                    <a:latin typeface="Arial" panose="020B0604020202020204" pitchFamily="34" charset="0"/>
                    <a:cs typeface="Arial" panose="020B0604020202020204" pitchFamily="34" charset="0"/>
                  </a:rPr>
                  <a:t>2+</a:t>
                </a:r>
                <a:r>
                  <a:rPr lang="en-US" sz="1600" dirty="0">
                    <a:latin typeface="Arial" panose="020B0604020202020204" pitchFamily="34" charset="0"/>
                    <a:cs typeface="Arial" panose="020B0604020202020204" pitchFamily="34" charset="0"/>
                  </a:rPr>
                  <a:t> &gt; Fe</a:t>
                </a:r>
                <a:r>
                  <a:rPr lang="en-US" sz="1600" baseline="30000" dirty="0">
                    <a:latin typeface="Arial" panose="020B0604020202020204" pitchFamily="34" charset="0"/>
                    <a:cs typeface="Arial" panose="020B0604020202020204" pitchFamily="34" charset="0"/>
                  </a:rPr>
                  <a:t>3+</a:t>
                </a:r>
                <a:r>
                  <a:rPr lang="en-US" sz="1600" dirty="0">
                    <a:latin typeface="Arial" panose="020B0604020202020204" pitchFamily="34" charset="0"/>
                    <a:cs typeface="Arial" panose="020B0604020202020204" pitchFamily="34" charset="0"/>
                  </a:rPr>
                  <a:t> ;	Ti</a:t>
                </a:r>
                <a:r>
                  <a:rPr lang="en-US" sz="1600" baseline="30000" dirty="0">
                    <a:latin typeface="Arial" panose="020B0604020202020204" pitchFamily="34" charset="0"/>
                    <a:cs typeface="Arial" panose="020B0604020202020204" pitchFamily="34" charset="0"/>
                  </a:rPr>
                  <a:t>2+</a:t>
                </a:r>
                <a:r>
                  <a:rPr lang="en-US" sz="1600" dirty="0">
                    <a:latin typeface="Arial" panose="020B0604020202020204" pitchFamily="34" charset="0"/>
                    <a:cs typeface="Arial" panose="020B0604020202020204" pitchFamily="34" charset="0"/>
                  </a:rPr>
                  <a:t> &gt; Ti</a:t>
                </a:r>
                <a:r>
                  <a:rPr lang="en-US" sz="1600" baseline="30000" dirty="0">
                    <a:latin typeface="Arial" panose="020B0604020202020204" pitchFamily="34" charset="0"/>
                    <a:cs typeface="Arial" panose="020B0604020202020204" pitchFamily="34" charset="0"/>
                  </a:rPr>
                  <a:t>3+</a:t>
                </a:r>
                <a:r>
                  <a:rPr lang="en-US" sz="1600" dirty="0">
                    <a:latin typeface="Arial" panose="020B0604020202020204" pitchFamily="34" charset="0"/>
                    <a:cs typeface="Arial" panose="020B0604020202020204" pitchFamily="34" charset="0"/>
                  </a:rPr>
                  <a:t> &gt; Ti</a:t>
                </a:r>
                <a:r>
                  <a:rPr lang="en-US" sz="1600" baseline="30000" dirty="0">
                    <a:latin typeface="Arial" panose="020B0604020202020204" pitchFamily="34" charset="0"/>
                    <a:cs typeface="Arial" panose="020B0604020202020204" pitchFamily="34" charset="0"/>
                  </a:rPr>
                  <a:t>4+</a:t>
                </a:r>
                <a:r>
                  <a:rPr lang="en-US" sz="1600" dirty="0">
                    <a:latin typeface="Arial" panose="020B0604020202020204" pitchFamily="34" charset="0"/>
                    <a:cs typeface="Arial" panose="020B0604020202020204" pitchFamily="34" charset="0"/>
                  </a:rPr>
                  <a:t> ;	 Mn</a:t>
                </a:r>
                <a:r>
                  <a:rPr lang="en-US" sz="1600" baseline="30000" dirty="0">
                    <a:latin typeface="Arial" panose="020B0604020202020204" pitchFamily="34" charset="0"/>
                    <a:cs typeface="Arial" panose="020B0604020202020204" pitchFamily="34" charset="0"/>
                  </a:rPr>
                  <a:t>2+</a:t>
                </a:r>
                <a:r>
                  <a:rPr lang="en-US" sz="1600" dirty="0">
                    <a:latin typeface="Arial" panose="020B0604020202020204" pitchFamily="34" charset="0"/>
                    <a:cs typeface="Arial" panose="020B0604020202020204" pitchFamily="34" charset="0"/>
                  </a:rPr>
                  <a:t> &gt;Mn</a:t>
                </a:r>
                <a:r>
                  <a:rPr lang="en-US" sz="1600" baseline="30000" dirty="0">
                    <a:latin typeface="Arial" panose="020B0604020202020204" pitchFamily="34" charset="0"/>
                    <a:cs typeface="Arial" panose="020B0604020202020204" pitchFamily="34" charset="0"/>
                  </a:rPr>
                  <a:t>4+</a:t>
                </a:r>
                <a:r>
                  <a:rPr lang="en-US" sz="1600" dirty="0">
                    <a:latin typeface="Arial" panose="020B0604020202020204" pitchFamily="34" charset="0"/>
                    <a:cs typeface="Arial" panose="020B0604020202020204" pitchFamily="34" charset="0"/>
                  </a:rPr>
                  <a:t> &gt; Mn</a:t>
                </a:r>
                <a:r>
                  <a:rPr lang="en-US" sz="1600" baseline="30000" dirty="0">
                    <a:latin typeface="Arial" panose="020B0604020202020204" pitchFamily="34" charset="0"/>
                    <a:cs typeface="Arial" panose="020B0604020202020204" pitchFamily="34" charset="0"/>
                  </a:rPr>
                  <a:t>7+</a:t>
                </a:r>
              </a:p>
              <a:p>
                <a:pPr marL="225425" algn="just">
                  <a:spcAft>
                    <a:spcPts val="400"/>
                  </a:spcAft>
                </a:pPr>
                <a:r>
                  <a:rPr lang="en-US" sz="1600" b="1" dirty="0">
                    <a:latin typeface="Arial" panose="020B0604020202020204" pitchFamily="34" charset="0"/>
                    <a:cs typeface="Arial" panose="020B0604020202020204" pitchFamily="34" charset="0"/>
                  </a:rPr>
                  <a:t>(b)</a:t>
                </a:r>
                <a:r>
                  <a:rPr lang="en-US" sz="1600" dirty="0">
                    <a:latin typeface="Arial" panose="020B0604020202020204" pitchFamily="34" charset="0"/>
                    <a:cs typeface="Arial" panose="020B0604020202020204" pitchFamily="34" charset="0"/>
                  </a:rPr>
                  <a:t> If the charge of anion increases, the ionic radius increases owing to decrease in the effective nuclear charge</a:t>
                </a:r>
              </a:p>
              <a:p>
                <a:pPr marL="225425" algn="just">
                  <a:spcAft>
                    <a:spcPts val="400"/>
                  </a:spcAft>
                </a:pPr>
                <a:r>
                  <a:rPr lang="en-US" sz="1600" dirty="0">
                    <a:latin typeface="Arial" panose="020B0604020202020204" pitchFamily="34" charset="0"/>
                    <a:cs typeface="Arial" panose="020B0604020202020204" pitchFamily="34" charset="0"/>
                  </a:rPr>
                  <a:t>		O</a:t>
                </a:r>
                <a:r>
                  <a:rPr lang="en-US" sz="1600" baseline="30000" dirty="0">
                    <a:latin typeface="Arial" panose="020B0604020202020204" pitchFamily="34" charset="0"/>
                    <a:cs typeface="Arial" panose="020B0604020202020204" pitchFamily="34" charset="0"/>
                  </a:rPr>
                  <a:t>2−</a:t>
                </a:r>
                <a:r>
                  <a:rPr lang="en-US" sz="1600" dirty="0">
                    <a:latin typeface="Arial" panose="020B0604020202020204" pitchFamily="34" charset="0"/>
                    <a:cs typeface="Arial" panose="020B0604020202020204" pitchFamily="34" charset="0"/>
                  </a:rPr>
                  <a:t>&gt; O</a:t>
                </a:r>
                <a:r>
                  <a:rPr lang="en-US" sz="1600" baseline="30000" dirty="0">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 ;		 S</a:t>
                </a:r>
                <a:r>
                  <a:rPr lang="en-US" sz="1600" baseline="30000" dirty="0">
                    <a:latin typeface="Arial" panose="020B0604020202020204" pitchFamily="34" charset="0"/>
                    <a:cs typeface="Arial" panose="020B0604020202020204" pitchFamily="34" charset="0"/>
                  </a:rPr>
                  <a:t>2−</a:t>
                </a:r>
                <a:r>
                  <a:rPr lang="en-US" sz="1600" dirty="0">
                    <a:latin typeface="Arial" panose="020B0604020202020204" pitchFamily="34" charset="0"/>
                    <a:cs typeface="Arial" panose="020B0604020202020204" pitchFamily="34" charset="0"/>
                  </a:rPr>
                  <a:t> &gt; S</a:t>
                </a:r>
                <a:r>
                  <a:rPr lang="en-US" sz="1600" baseline="30000" dirty="0">
                    <a:latin typeface="Arial" panose="020B0604020202020204" pitchFamily="34" charset="0"/>
                    <a:cs typeface="Arial" panose="020B0604020202020204" pitchFamily="34" charset="0"/>
                  </a:rPr>
                  <a:t>−</a:t>
                </a:r>
              </a:p>
              <a:p>
                <a:pPr algn="just">
                  <a:spcAft>
                    <a:spcPts val="400"/>
                  </a:spcAft>
                </a:pPr>
                <a:r>
                  <a:rPr lang="en-US" sz="1600" dirty="0">
                    <a:latin typeface="Arial" panose="020B0604020202020204" pitchFamily="34" charset="0"/>
                    <a:cs typeface="Arial" panose="020B0604020202020204" pitchFamily="34" charset="0"/>
                  </a:rPr>
                  <a:t>3. For isoelectronic species, as the number of protons increases the radius of ion decreases. Ionic radii decrease with increase in the magnitude of the nuclear charge.</a:t>
                </a:r>
              </a:p>
              <a:p>
                <a:pPr algn="ctr">
                  <a:spcAft>
                    <a:spcPts val="400"/>
                  </a:spcAft>
                </a:pPr>
                <a:r>
                  <a:rPr lang="en-US" sz="1600" dirty="0">
                    <a:latin typeface="Arial" panose="020B0604020202020204" pitchFamily="34" charset="0"/>
                    <a:cs typeface="Arial" panose="020B0604020202020204" pitchFamily="34" charset="0"/>
                  </a:rPr>
                  <a:t>C</a:t>
                </a:r>
                <a:r>
                  <a:rPr lang="en-US" sz="1600" baseline="30000" dirty="0">
                    <a:latin typeface="Arial" panose="020B0604020202020204" pitchFamily="34" charset="0"/>
                    <a:cs typeface="Arial" panose="020B0604020202020204" pitchFamily="34" charset="0"/>
                  </a:rPr>
                  <a:t>4− </a:t>
                </a:r>
                <a:r>
                  <a:rPr lang="en-US" sz="1600" dirty="0">
                    <a:latin typeface="Arial" panose="020B0604020202020204" pitchFamily="34" charset="0"/>
                    <a:cs typeface="Arial" panose="020B0604020202020204" pitchFamily="34" charset="0"/>
                  </a:rPr>
                  <a:t>&gt; N</a:t>
                </a:r>
                <a:r>
                  <a:rPr lang="en-US" sz="1600" baseline="30000" dirty="0">
                    <a:latin typeface="Arial" panose="020B0604020202020204" pitchFamily="34" charset="0"/>
                    <a:cs typeface="Arial" panose="020B0604020202020204" pitchFamily="34" charset="0"/>
                  </a:rPr>
                  <a:t>3− </a:t>
                </a:r>
                <a:r>
                  <a:rPr lang="en-US" sz="1600" dirty="0">
                    <a:latin typeface="Arial" panose="020B0604020202020204" pitchFamily="34" charset="0"/>
                    <a:cs typeface="Arial" panose="020B0604020202020204" pitchFamily="34" charset="0"/>
                  </a:rPr>
                  <a:t>&gt; O</a:t>
                </a:r>
                <a:r>
                  <a:rPr lang="en-US" sz="1600" baseline="30000" dirty="0">
                    <a:latin typeface="Arial" panose="020B0604020202020204" pitchFamily="34" charset="0"/>
                    <a:cs typeface="Arial" panose="020B0604020202020204" pitchFamily="34" charset="0"/>
                  </a:rPr>
                  <a:t>2− </a:t>
                </a:r>
                <a:r>
                  <a:rPr lang="en-US" sz="1600" dirty="0">
                    <a:latin typeface="Arial" panose="020B0604020202020204" pitchFamily="34" charset="0"/>
                    <a:cs typeface="Arial" panose="020B0604020202020204" pitchFamily="34" charset="0"/>
                  </a:rPr>
                  <a:t>&gt; F</a:t>
                </a:r>
                <a:r>
                  <a:rPr lang="en-US" sz="1600" baseline="300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&gt; Na</a:t>
                </a:r>
                <a:r>
                  <a:rPr lang="en-US" sz="1600" baseline="300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&gt; Mg</a:t>
                </a:r>
                <a:r>
                  <a:rPr lang="en-US" sz="1600" baseline="30000" dirty="0">
                    <a:latin typeface="Arial" panose="020B0604020202020204" pitchFamily="34" charset="0"/>
                    <a:cs typeface="Arial" panose="020B0604020202020204" pitchFamily="34" charset="0"/>
                  </a:rPr>
                  <a:t>2+ </a:t>
                </a:r>
                <a:r>
                  <a:rPr lang="en-US" sz="1600" dirty="0">
                    <a:latin typeface="Arial" panose="020B0604020202020204" pitchFamily="34" charset="0"/>
                    <a:cs typeface="Arial" panose="020B0604020202020204" pitchFamily="34" charset="0"/>
                  </a:rPr>
                  <a:t>&gt; Al</a:t>
                </a:r>
                <a:r>
                  <a:rPr lang="en-US" sz="1600" baseline="30000" dirty="0">
                    <a:latin typeface="Arial" panose="020B0604020202020204" pitchFamily="34" charset="0"/>
                    <a:cs typeface="Arial" panose="020B0604020202020204" pitchFamily="34" charset="0"/>
                  </a:rPr>
                  <a:t>3+</a:t>
                </a:r>
              </a:p>
              <a:p>
                <a:pPr algn="just">
                  <a:spcAft>
                    <a:spcPts val="400"/>
                  </a:spcAft>
                </a:pPr>
                <a:r>
                  <a:rPr lang="en-US" sz="1600" dirty="0">
                    <a:latin typeface="Arial" panose="020B0604020202020204" pitchFamily="34" charset="0"/>
                    <a:cs typeface="Arial" panose="020B0604020202020204" pitchFamily="34" charset="0"/>
                  </a:rPr>
                  <a:t>4. The ionic radii decreases moving from left to right across any period due to the increased effective nuclear charge</a:t>
                </a:r>
              </a:p>
              <a:p>
                <a:pPr algn="ctr">
                  <a:spcAft>
                    <a:spcPts val="400"/>
                  </a:spcAft>
                </a:pPr>
                <a:r>
                  <a:rPr lang="en-US" sz="1600" dirty="0">
                    <a:latin typeface="Arial" panose="020B0604020202020204" pitchFamily="34" charset="0"/>
                    <a:cs typeface="Arial" panose="020B0604020202020204" pitchFamily="34" charset="0"/>
                  </a:rPr>
                  <a:t>Na</a:t>
                </a:r>
                <a:r>
                  <a:rPr lang="en-US" sz="1600" baseline="30000" dirty="0">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 &gt; Mg</a:t>
                </a:r>
                <a:r>
                  <a:rPr lang="en-US" sz="1600" baseline="30000" dirty="0">
                    <a:latin typeface="Arial" panose="020B0604020202020204" pitchFamily="34" charset="0"/>
                    <a:cs typeface="Arial" panose="020B0604020202020204" pitchFamily="34" charset="0"/>
                  </a:rPr>
                  <a:t>2+</a:t>
                </a:r>
                <a:r>
                  <a:rPr lang="en-US" sz="1600" dirty="0">
                    <a:latin typeface="Arial" panose="020B0604020202020204" pitchFamily="34" charset="0"/>
                    <a:cs typeface="Arial" panose="020B0604020202020204" pitchFamily="34" charset="0"/>
                  </a:rPr>
                  <a:t> &gt; Al</a:t>
                </a:r>
                <a:r>
                  <a:rPr lang="en-US" sz="1600" baseline="30000" dirty="0">
                    <a:latin typeface="Arial" panose="020B0604020202020204" pitchFamily="34" charset="0"/>
                    <a:cs typeface="Arial" panose="020B0604020202020204" pitchFamily="34" charset="0"/>
                  </a:rPr>
                  <a:t>3+</a:t>
                </a:r>
              </a:p>
            </p:txBody>
          </p:sp>
        </mc:Choice>
        <mc:Fallback>
          <p:sp>
            <p:nvSpPr>
              <p:cNvPr id="4" name="TextBox 3">
                <a:extLst>
                  <a:ext uri="{FF2B5EF4-FFF2-40B4-BE49-F238E27FC236}">
                    <a16:creationId xmlns:a16="http://schemas.microsoft.com/office/drawing/2014/main" id="{E4C6B2F2-2F3C-4B18-BAEA-0F0BF96329F2}"/>
                  </a:ext>
                </a:extLst>
              </p:cNvPr>
              <p:cNvSpPr txBox="1">
                <a:spLocks noRot="1" noChangeAspect="1" noMove="1" noResize="1" noEditPoints="1" noAdjustHandles="1" noChangeArrowheads="1" noChangeShapeType="1" noTextEdit="1"/>
              </p:cNvSpPr>
              <p:nvPr/>
            </p:nvSpPr>
            <p:spPr>
              <a:xfrm>
                <a:off x="474845" y="1045391"/>
                <a:ext cx="6715227" cy="5088573"/>
              </a:xfrm>
              <a:prstGeom prst="rect">
                <a:avLst/>
              </a:prstGeom>
              <a:blipFill>
                <a:blip r:embed="rId2"/>
                <a:stretch>
                  <a:fillRect l="-545" t="-359" r="-545" b="-599"/>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32864632-0C01-4274-8CB0-35B1DD9ACA70}"/>
              </a:ext>
            </a:extLst>
          </p:cNvPr>
          <p:cNvPicPr>
            <a:picLocks noChangeAspect="1"/>
          </p:cNvPicPr>
          <p:nvPr/>
        </p:nvPicPr>
        <p:blipFill>
          <a:blip r:embed="rId3"/>
          <a:stretch>
            <a:fillRect/>
          </a:stretch>
        </p:blipFill>
        <p:spPr>
          <a:xfrm>
            <a:off x="2888161" y="0"/>
            <a:ext cx="6430192" cy="818640"/>
          </a:xfrm>
          <a:prstGeom prst="rect">
            <a:avLst/>
          </a:prstGeom>
        </p:spPr>
      </p:pic>
      <p:pic>
        <p:nvPicPr>
          <p:cNvPr id="7" name="Picture 6">
            <a:extLst>
              <a:ext uri="{FF2B5EF4-FFF2-40B4-BE49-F238E27FC236}">
                <a16:creationId xmlns:a16="http://schemas.microsoft.com/office/drawing/2014/main" id="{EF44E01E-C56B-4E65-8472-462C7BACD8FC}"/>
              </a:ext>
            </a:extLst>
          </p:cNvPr>
          <p:cNvPicPr>
            <a:picLocks noChangeAspect="1"/>
          </p:cNvPicPr>
          <p:nvPr/>
        </p:nvPicPr>
        <p:blipFill>
          <a:blip r:embed="rId4"/>
          <a:stretch>
            <a:fillRect/>
          </a:stretch>
        </p:blipFill>
        <p:spPr>
          <a:xfrm>
            <a:off x="7363326" y="1701265"/>
            <a:ext cx="4732421" cy="3549315"/>
          </a:xfrm>
          <a:prstGeom prst="rect">
            <a:avLst/>
          </a:prstGeom>
        </p:spPr>
      </p:pic>
    </p:spTree>
    <p:extLst>
      <p:ext uri="{BB962C8B-B14F-4D97-AF65-F5344CB8AC3E}">
        <p14:creationId xmlns:p14="http://schemas.microsoft.com/office/powerpoint/2010/main" val="1132145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914" y="971394"/>
            <a:ext cx="11748685" cy="5232202"/>
          </a:xfrm>
          <a:prstGeom prst="rect">
            <a:avLst/>
          </a:prstGeom>
        </p:spPr>
        <p:txBody>
          <a:bodyPr wrap="square">
            <a:spAutoFit/>
          </a:bodyPr>
          <a:lstStyle/>
          <a:p>
            <a:r>
              <a:rPr lang="en-US" sz="1600" b="1" i="1" dirty="0">
                <a:latin typeface="Arial" panose="020B0604020202020204" pitchFamily="34" charset="0"/>
                <a:cs typeface="Arial" panose="020B0604020202020204" pitchFamily="34" charset="0"/>
              </a:rPr>
              <a:t>(3) </a:t>
            </a:r>
            <a:r>
              <a:rPr lang="en-US" sz="1600" b="1" i="1" u="sng" dirty="0">
                <a:latin typeface="Arial" panose="020B0604020202020204" pitchFamily="34" charset="0"/>
                <a:cs typeface="Arial" panose="020B0604020202020204" pitchFamily="34" charset="0"/>
              </a:rPr>
              <a:t>Ionization energy</a:t>
            </a:r>
            <a:r>
              <a:rPr lang="en-US" sz="1600" b="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Ionization energy (IE) is the energy required by an isolated gaseous atom to remove an electron in its ground state.</a:t>
            </a:r>
          </a:p>
          <a:p>
            <a:pPr algn="ctr"/>
            <a:r>
              <a:rPr lang="en-US" sz="1600" dirty="0">
                <a:latin typeface="Arial" panose="020B0604020202020204" pitchFamily="34" charset="0"/>
                <a:cs typeface="Arial" panose="020B0604020202020204" pitchFamily="34" charset="0"/>
              </a:rPr>
              <a:t>A</a:t>
            </a:r>
            <a:r>
              <a:rPr lang="en-US" sz="1600" baseline="-25000" dirty="0">
                <a:latin typeface="Arial" panose="020B0604020202020204" pitchFamily="34" charset="0"/>
                <a:cs typeface="Arial" panose="020B0604020202020204" pitchFamily="34" charset="0"/>
              </a:rPr>
              <a:t>(g)</a:t>
            </a:r>
            <a:r>
              <a:rPr lang="en-US" sz="1600" dirty="0">
                <a:latin typeface="Arial" panose="020B0604020202020204" pitchFamily="34" charset="0"/>
                <a:cs typeface="Arial" panose="020B0604020202020204" pitchFamily="34" charset="0"/>
              </a:rPr>
              <a:t> 	</a:t>
            </a:r>
            <a:r>
              <a:rPr lang="en-US" sz="1600" baseline="30000" dirty="0">
                <a:latin typeface="Arial" panose="020B0604020202020204" pitchFamily="34" charset="0"/>
                <a:cs typeface="Arial" panose="020B0604020202020204" pitchFamily="34" charset="0"/>
              </a:rPr>
              <a:t>IE</a:t>
            </a:r>
            <a:r>
              <a:rPr lang="en-US" sz="1600" dirty="0">
                <a:latin typeface="Arial" panose="020B0604020202020204" pitchFamily="34" charset="0"/>
                <a:cs typeface="Arial" panose="020B0604020202020204" pitchFamily="34" charset="0"/>
              </a:rPr>
              <a:t>	 A</a:t>
            </a:r>
            <a:r>
              <a:rPr lang="en-US" sz="1600" baseline="30000" dirty="0">
                <a:latin typeface="Arial" panose="020B0604020202020204" pitchFamily="34" charset="0"/>
                <a:cs typeface="Arial" panose="020B0604020202020204" pitchFamily="34" charset="0"/>
              </a:rPr>
              <a:t>+</a:t>
            </a:r>
            <a:r>
              <a:rPr lang="en-US" sz="1600" baseline="-25000" dirty="0">
                <a:latin typeface="Arial" panose="020B0604020202020204" pitchFamily="34" charset="0"/>
                <a:cs typeface="Arial" panose="020B0604020202020204" pitchFamily="34" charset="0"/>
              </a:rPr>
              <a:t>(g) </a:t>
            </a:r>
            <a:r>
              <a:rPr lang="en-US" sz="1600" dirty="0">
                <a:latin typeface="Arial" panose="020B0604020202020204" pitchFamily="34" charset="0"/>
                <a:cs typeface="Arial" panose="020B0604020202020204" pitchFamily="34" charset="0"/>
              </a:rPr>
              <a:t>+ e</a:t>
            </a:r>
            <a:r>
              <a:rPr lang="en-US" sz="1600" baseline="30000"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It is measured in eV atom</a:t>
            </a:r>
            <a:r>
              <a:rPr lang="en-US" sz="1600" baseline="30000" dirty="0">
                <a:latin typeface="Arial" panose="020B0604020202020204" pitchFamily="34" charset="0"/>
                <a:cs typeface="Arial" panose="020B0604020202020204" pitchFamily="34" charset="0"/>
              </a:rPr>
              <a:t>-1</a:t>
            </a:r>
            <a:r>
              <a:rPr lang="en-US" sz="1600" dirty="0">
                <a:latin typeface="Arial" panose="020B0604020202020204" pitchFamily="34" charset="0"/>
                <a:cs typeface="Arial" panose="020B0604020202020204" pitchFamily="34" charset="0"/>
              </a:rPr>
              <a:t> or kJ mol</a:t>
            </a:r>
            <a:r>
              <a:rPr lang="en-US" sz="1600" baseline="30000" dirty="0">
                <a:latin typeface="Arial" panose="020B0604020202020204" pitchFamily="34" charset="0"/>
                <a:cs typeface="Arial" panose="020B0604020202020204" pitchFamily="34" charset="0"/>
              </a:rPr>
              <a:t>-1</a:t>
            </a:r>
            <a:r>
              <a:rPr lang="en-US" sz="1600"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Whenever an electron is removed from an atom, a specific amount of energy is required to remove it, hence the ionization enthalpies of chemical elements are always positive.</a:t>
            </a:r>
          </a:p>
          <a:p>
            <a:pPr marL="285750"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Successive ionization energy always increases because the e/p ratio gradually decreases i.e. effective nuclear charge increases, electrons will be tightly held and more potential will be required to take off the valence electron.</a:t>
            </a:r>
          </a:p>
          <a:p>
            <a:pPr lvl="3" algn="just"/>
            <a:r>
              <a:rPr lang="en-US" sz="1600" dirty="0">
                <a:latin typeface="Arial" panose="020B0604020202020204" pitchFamily="34" charset="0"/>
                <a:cs typeface="Arial" panose="020B0604020202020204" pitchFamily="34" charset="0"/>
              </a:rPr>
              <a:t>			</a:t>
            </a:r>
            <a:r>
              <a:rPr lang="en-US" sz="1600" dirty="0">
                <a:highlight>
                  <a:srgbClr val="FFFF00"/>
                </a:highlight>
                <a:latin typeface="Arial" panose="020B0604020202020204" pitchFamily="34" charset="0"/>
                <a:cs typeface="Arial" panose="020B0604020202020204" pitchFamily="34" charset="0"/>
              </a:rPr>
              <a:t>IE1 &lt; IE2 &lt; IE3</a:t>
            </a:r>
          </a:p>
          <a:p>
            <a:pPr lvl="3" algn="just"/>
            <a:endParaRPr lang="en-US" sz="1600" dirty="0">
              <a:highlight>
                <a:srgbClr val="FFFF00"/>
              </a:highlight>
              <a:latin typeface="Arial" panose="020B0604020202020204" pitchFamily="34" charset="0"/>
              <a:cs typeface="Arial" panose="020B0604020202020204" pitchFamily="34" charset="0"/>
            </a:endParaRPr>
          </a:p>
          <a:p>
            <a:pPr marL="285750" indent="-285750" algn="just">
              <a:spcAft>
                <a:spcPts val="600"/>
              </a:spcAft>
              <a:buFont typeface="Arial" panose="020B0604020202020204" pitchFamily="34" charset="0"/>
              <a:buChar char="•"/>
            </a:pPr>
            <a:r>
              <a:rPr lang="en-US" sz="1600" dirty="0">
                <a:latin typeface="Arial" panose="020B0604020202020204" pitchFamily="34" charset="0"/>
                <a:cs typeface="Arial" panose="020B0604020202020204" pitchFamily="34" charset="0"/>
              </a:rPr>
              <a:t>Ionization energy depends upon the following factors:</a:t>
            </a:r>
          </a:p>
          <a:p>
            <a:pPr algn="just">
              <a:spcAft>
                <a:spcPts val="600"/>
              </a:spcAft>
            </a:pPr>
            <a:r>
              <a:rPr lang="en-US" sz="1600" dirty="0">
                <a:latin typeface="Arial" panose="020B0604020202020204" pitchFamily="34" charset="0"/>
                <a:cs typeface="Arial" panose="020B0604020202020204" pitchFamily="34" charset="0"/>
              </a:rPr>
              <a:t>1. </a:t>
            </a:r>
            <a:r>
              <a:rPr lang="en-US" sz="1600" b="1" dirty="0">
                <a:latin typeface="Arial" panose="020B0604020202020204" pitchFamily="34" charset="0"/>
                <a:cs typeface="Arial" panose="020B0604020202020204" pitchFamily="34" charset="0"/>
              </a:rPr>
              <a:t>Atomic Size: </a:t>
            </a:r>
            <a:r>
              <a:rPr lang="en-US" sz="1600" dirty="0">
                <a:latin typeface="Arial" panose="020B0604020202020204" pitchFamily="34" charset="0"/>
                <a:cs typeface="Arial" panose="020B0604020202020204" pitchFamily="34" charset="0"/>
              </a:rPr>
              <a:t>IE decreases when shell number or the radius increases.  </a:t>
            </a:r>
            <a:r>
              <a:rPr lang="en-US" sz="1600" dirty="0">
                <a:highlight>
                  <a:srgbClr val="FFFF00"/>
                </a:highlight>
                <a:latin typeface="Arial" panose="020B0604020202020204" pitchFamily="34" charset="0"/>
                <a:cs typeface="Arial" panose="020B0604020202020204" pitchFamily="34" charset="0"/>
              </a:rPr>
              <a:t>Li&gt;Na&gt;K&gt;Rb&gt;Cs</a:t>
            </a:r>
          </a:p>
          <a:p>
            <a:pPr algn="just">
              <a:spcAft>
                <a:spcPts val="600"/>
              </a:spcAft>
            </a:pPr>
            <a:r>
              <a:rPr lang="en-US" sz="1600" dirty="0">
                <a:latin typeface="Arial" panose="020B0604020202020204" pitchFamily="34" charset="0"/>
                <a:cs typeface="Arial" panose="020B0604020202020204" pitchFamily="34" charset="0"/>
              </a:rPr>
              <a:t>2. </a:t>
            </a:r>
            <a:r>
              <a:rPr lang="en-US" sz="1600" b="1" dirty="0">
                <a:latin typeface="Arial" panose="020B0604020202020204" pitchFamily="34" charset="0"/>
                <a:cs typeface="Arial" panose="020B0604020202020204" pitchFamily="34" charset="0"/>
              </a:rPr>
              <a:t>Nuclear Charge</a:t>
            </a:r>
            <a:r>
              <a:rPr lang="en-US" sz="1600" dirty="0">
                <a:latin typeface="Arial" panose="020B0604020202020204" pitchFamily="34" charset="0"/>
                <a:cs typeface="Arial" panose="020B0604020202020204" pitchFamily="34" charset="0"/>
              </a:rPr>
              <a:t>: IE increases when nuclear charge increases.  </a:t>
            </a:r>
            <a:r>
              <a:rPr lang="en-US" sz="1600" dirty="0">
                <a:highlight>
                  <a:srgbClr val="FFFF00"/>
                </a:highlight>
                <a:latin typeface="Arial" panose="020B0604020202020204" pitchFamily="34" charset="0"/>
                <a:cs typeface="Arial" panose="020B0604020202020204" pitchFamily="34" charset="0"/>
              </a:rPr>
              <a:t>Li&lt;Be&gt;B&lt;C&lt;N&gt;O&lt;F&lt;Ne</a:t>
            </a:r>
          </a:p>
          <a:p>
            <a:pPr algn="just">
              <a:spcAft>
                <a:spcPts val="600"/>
              </a:spcAft>
            </a:pPr>
            <a:r>
              <a:rPr lang="en-US" sz="1600" dirty="0">
                <a:latin typeface="Arial" panose="020B0604020202020204" pitchFamily="34" charset="0"/>
                <a:cs typeface="Arial" panose="020B0604020202020204" pitchFamily="34" charset="0"/>
              </a:rPr>
              <a:t>3. </a:t>
            </a:r>
            <a:r>
              <a:rPr lang="en-US" sz="1600" b="1" dirty="0">
                <a:latin typeface="Arial" panose="020B0604020202020204" pitchFamily="34" charset="0"/>
                <a:cs typeface="Arial" panose="020B0604020202020204" pitchFamily="34" charset="0"/>
              </a:rPr>
              <a:t>Screening effect of inner electrons</a:t>
            </a:r>
            <a:r>
              <a:rPr lang="en-US" sz="1600" dirty="0">
                <a:latin typeface="Arial" panose="020B0604020202020204" pitchFamily="34" charset="0"/>
                <a:cs typeface="Arial" panose="020B0604020202020204" pitchFamily="34" charset="0"/>
              </a:rPr>
              <a:t>: IE decreases when σ (shielding constant) increases.</a:t>
            </a:r>
          </a:p>
          <a:p>
            <a:pPr algn="just">
              <a:spcAft>
                <a:spcPts val="600"/>
              </a:spcAft>
            </a:pPr>
            <a:r>
              <a:rPr lang="en-US" sz="1600" dirty="0">
                <a:latin typeface="Arial" panose="020B0604020202020204" pitchFamily="34" charset="0"/>
                <a:cs typeface="Arial" panose="020B0604020202020204" pitchFamily="34" charset="0"/>
              </a:rPr>
              <a:t>4. </a:t>
            </a:r>
            <a:r>
              <a:rPr lang="en-US" sz="1600" b="1" dirty="0">
                <a:latin typeface="Arial" panose="020B0604020202020204" pitchFamily="34" charset="0"/>
                <a:cs typeface="Arial" panose="020B0604020202020204" pitchFamily="34" charset="0"/>
              </a:rPr>
              <a:t>Effect of arrangement of electrons</a:t>
            </a:r>
            <a:r>
              <a:rPr lang="en-US" sz="1600" dirty="0">
                <a:latin typeface="Arial" panose="020B0604020202020204" pitchFamily="34" charset="0"/>
                <a:cs typeface="Arial" panose="020B0604020202020204" pitchFamily="34" charset="0"/>
              </a:rPr>
              <a:t>: IE is more for half-filled and fully-filled electronic configurations (more stable </a:t>
            </a:r>
            <a:r>
              <a:rPr lang="en-US" sz="1600" dirty="0" err="1">
                <a:latin typeface="Arial" panose="020B0604020202020204" pitchFamily="34" charset="0"/>
                <a:cs typeface="Arial" panose="020B0604020202020204" pitchFamily="34" charset="0"/>
              </a:rPr>
              <a:t>confgns</a:t>
            </a:r>
            <a:r>
              <a:rPr lang="en-US" sz="1600" dirty="0">
                <a:latin typeface="Arial" panose="020B0604020202020204" pitchFamily="34" charset="0"/>
                <a:cs typeface="Arial" panose="020B0604020202020204" pitchFamily="34" charset="0"/>
              </a:rPr>
              <a:t>)</a:t>
            </a:r>
          </a:p>
          <a:p>
            <a:pPr algn="just">
              <a:spcAft>
                <a:spcPts val="600"/>
              </a:spcAft>
            </a:pPr>
            <a:r>
              <a:rPr lang="en-US" sz="1600" dirty="0">
                <a:latin typeface="Arial" panose="020B0604020202020204" pitchFamily="34" charset="0"/>
                <a:cs typeface="Arial" panose="020B0604020202020204" pitchFamily="34" charset="0"/>
              </a:rPr>
              <a:t>5. </a:t>
            </a:r>
            <a:r>
              <a:rPr lang="en-US" sz="1600" b="1" dirty="0">
                <a:latin typeface="Arial" panose="020B0604020202020204" pitchFamily="34" charset="0"/>
                <a:cs typeface="Arial" panose="020B0604020202020204" pitchFamily="34" charset="0"/>
              </a:rPr>
              <a:t>Penetration effect of the electrons: </a:t>
            </a:r>
            <a:r>
              <a:rPr lang="en-US" sz="1600" dirty="0">
                <a:latin typeface="Arial" panose="020B0604020202020204" pitchFamily="34" charset="0"/>
                <a:cs typeface="Arial" panose="020B0604020202020204" pitchFamily="34" charset="0"/>
              </a:rPr>
              <a:t>IE also depends upon the orbitals from which the electron is removed. If the principal quantum number is the same, then the energy required for removal of electrons from different orbitals shows the following order: s &gt; p &gt; d &gt; f.    =&gt; </a:t>
            </a:r>
            <a:r>
              <a:rPr lang="en-US" sz="1600" dirty="0">
                <a:highlight>
                  <a:srgbClr val="FFFF00"/>
                </a:highlight>
                <a:latin typeface="Arial" panose="020B0604020202020204" pitchFamily="34" charset="0"/>
                <a:cs typeface="Arial" panose="020B0604020202020204" pitchFamily="34" charset="0"/>
              </a:rPr>
              <a:t>IE1 Al &lt; IE1 Be</a:t>
            </a:r>
          </a:p>
          <a:p>
            <a:pPr lvl="3" algn="just"/>
            <a:endParaRPr lang="en-US" sz="1600" dirty="0">
              <a:highlight>
                <a:srgbClr val="FFFF00"/>
              </a:highlight>
              <a:latin typeface="Arial" panose="020B0604020202020204" pitchFamily="34" charset="0"/>
              <a:cs typeface="Arial" panose="020B0604020202020204" pitchFamily="34" charset="0"/>
            </a:endParaRPr>
          </a:p>
        </p:txBody>
      </p:sp>
      <p:cxnSp>
        <p:nvCxnSpPr>
          <p:cNvPr id="4" name="Straight Arrow Connector 3"/>
          <p:cNvCxnSpPr>
            <a:cxnSpLocks/>
          </p:cNvCxnSpPr>
          <p:nvPr/>
        </p:nvCxnSpPr>
        <p:spPr>
          <a:xfrm>
            <a:off x="5513503" y="1734963"/>
            <a:ext cx="11016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13A82095-D054-4FF4-9B66-8C51A624053A}"/>
              </a:ext>
            </a:extLst>
          </p:cNvPr>
          <p:cNvPicPr>
            <a:picLocks noChangeAspect="1"/>
          </p:cNvPicPr>
          <p:nvPr/>
        </p:nvPicPr>
        <p:blipFill>
          <a:blip r:embed="rId2"/>
          <a:stretch>
            <a:fillRect/>
          </a:stretch>
        </p:blipFill>
        <p:spPr>
          <a:xfrm>
            <a:off x="2888161" y="0"/>
            <a:ext cx="6430192" cy="818640"/>
          </a:xfrm>
          <a:prstGeom prst="rect">
            <a:avLst/>
          </a:prstGeom>
        </p:spPr>
      </p:pic>
      <p:sp>
        <p:nvSpPr>
          <p:cNvPr id="8" name="Slide Number Placeholder 7"/>
          <p:cNvSpPr>
            <a:spLocks noGrp="1"/>
          </p:cNvSpPr>
          <p:nvPr>
            <p:ph type="sldNum" sz="quarter" idx="12"/>
          </p:nvPr>
        </p:nvSpPr>
        <p:spPr/>
        <p:txBody>
          <a:bodyPr/>
          <a:lstStyle/>
          <a:p>
            <a:fld id="{38E3BFFE-2248-4E30-84E2-25884ABEE57B}" type="slidenum">
              <a:rPr lang="en-US" smtClean="0"/>
              <a:t>8</a:t>
            </a:fld>
            <a:endParaRPr lang="en-US"/>
          </a:p>
        </p:txBody>
      </p:sp>
    </p:spTree>
    <p:extLst>
      <p:ext uri="{BB962C8B-B14F-4D97-AF65-F5344CB8AC3E}">
        <p14:creationId xmlns:p14="http://schemas.microsoft.com/office/powerpoint/2010/main" val="3042491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FF0FA6-57F5-4F60-8A13-2678806F1BDD}"/>
              </a:ext>
            </a:extLst>
          </p:cNvPr>
          <p:cNvSpPr txBox="1"/>
          <p:nvPr/>
        </p:nvSpPr>
        <p:spPr>
          <a:xfrm>
            <a:off x="97856" y="976469"/>
            <a:ext cx="7844590" cy="5262979"/>
          </a:xfrm>
          <a:prstGeom prst="rect">
            <a:avLst/>
          </a:prstGeom>
          <a:noFill/>
        </p:spPr>
        <p:txBody>
          <a:bodyPr wrap="square">
            <a:spAutoFit/>
          </a:bodyPr>
          <a:lstStyle/>
          <a:p>
            <a:pPr algn="just"/>
            <a:r>
              <a:rPr lang="en-US" sz="1600" dirty="0">
                <a:latin typeface="Arial" panose="020B0604020202020204" pitchFamily="34" charset="0"/>
                <a:cs typeface="Arial" panose="020B0604020202020204" pitchFamily="34" charset="0"/>
              </a:rPr>
              <a:t>General periodic trends:</a:t>
            </a:r>
          </a:p>
          <a:p>
            <a:pPr algn="just"/>
            <a:endParaRPr lang="en-US" sz="1600" dirty="0">
              <a:latin typeface="Arial" panose="020B0604020202020204" pitchFamily="34" charset="0"/>
              <a:cs typeface="Arial" panose="020B0604020202020204" pitchFamily="34" charset="0"/>
            </a:endParaRPr>
          </a:p>
          <a:p>
            <a:pPr algn="just"/>
            <a:r>
              <a:rPr lang="en-US" sz="1600" dirty="0">
                <a:latin typeface="Arial" panose="020B0604020202020204" pitchFamily="34" charset="0"/>
                <a:cs typeface="Arial" panose="020B0604020202020204" pitchFamily="34" charset="0"/>
              </a:rPr>
              <a:t>In a group, while moving from top to bottom it decreases.</a:t>
            </a:r>
          </a:p>
          <a:p>
            <a:pPr algn="just"/>
            <a:r>
              <a:rPr lang="en-US" sz="1600" dirty="0">
                <a:latin typeface="Arial" panose="020B0604020202020204" pitchFamily="34" charset="0"/>
                <a:cs typeface="Arial" panose="020B0604020202020204" pitchFamily="34" charset="0"/>
              </a:rPr>
              <a:t>It increases from left to right across a period.</a:t>
            </a:r>
          </a:p>
          <a:p>
            <a:pPr algn="just"/>
            <a:endParaRPr lang="en-US" sz="1600" dirty="0">
              <a:latin typeface="Arial" panose="020B0604020202020204" pitchFamily="34" charset="0"/>
              <a:cs typeface="Arial" panose="020B0604020202020204" pitchFamily="34" charset="0"/>
            </a:endParaRPr>
          </a:p>
          <a:p>
            <a:pPr algn="just"/>
            <a:r>
              <a:rPr lang="en-US" sz="1600" dirty="0">
                <a:latin typeface="Arial" panose="020B0604020202020204" pitchFamily="34" charset="0"/>
                <a:cs typeface="Arial" panose="020B0604020202020204" pitchFamily="34" charset="0"/>
              </a:rPr>
              <a:t>1. Trends in ionization enthalpy </a:t>
            </a:r>
            <a:r>
              <a:rPr lang="en-US" sz="1600" b="1" dirty="0">
                <a:latin typeface="Arial" panose="020B0604020202020204" pitchFamily="34" charset="0"/>
                <a:cs typeface="Arial" panose="020B0604020202020204" pitchFamily="34" charset="0"/>
              </a:rPr>
              <a:t>in a group</a:t>
            </a:r>
            <a:r>
              <a:rPr lang="en-US" sz="1600" dirty="0">
                <a:latin typeface="Arial" panose="020B0604020202020204" pitchFamily="34" charset="0"/>
                <a:cs typeface="Arial" panose="020B0604020202020204" pitchFamily="34" charset="0"/>
              </a:rPr>
              <a:t>:</a:t>
            </a:r>
          </a:p>
          <a:p>
            <a:pPr algn="just"/>
            <a:endParaRPr lang="en-US" sz="1600" dirty="0">
              <a:latin typeface="Arial" panose="020B0604020202020204" pitchFamily="34" charset="0"/>
              <a:cs typeface="Arial" panose="020B0604020202020204" pitchFamily="34" charset="0"/>
            </a:endParaRPr>
          </a:p>
          <a:p>
            <a:pPr algn="just"/>
            <a:r>
              <a:rPr lang="en-US" sz="1600" dirty="0">
                <a:latin typeface="Arial" panose="020B0604020202020204" pitchFamily="34" charset="0"/>
                <a:cs typeface="Arial" panose="020B0604020202020204" pitchFamily="34" charset="0"/>
              </a:rPr>
              <a:t>The first ionization enthalpy of elements </a:t>
            </a:r>
            <a:r>
              <a:rPr lang="en-US" sz="1600" b="1" dirty="0">
                <a:latin typeface="Arial" panose="020B0604020202020204" pitchFamily="34" charset="0"/>
                <a:cs typeface="Arial" panose="020B0604020202020204" pitchFamily="34" charset="0"/>
              </a:rPr>
              <a:t>decreases</a:t>
            </a:r>
            <a:r>
              <a:rPr lang="en-US" sz="1600" dirty="0">
                <a:latin typeface="Arial" panose="020B0604020202020204" pitchFamily="34" charset="0"/>
                <a:cs typeface="Arial" panose="020B0604020202020204" pitchFamily="34" charset="0"/>
              </a:rPr>
              <a:t> as we move down in a group. While moving down in a group, the atomic number increases and the number of shells also increases. Outermost electrons are far away from the nucleus and thus can be removed easily. The second factor that decreases the ionization energy is the shielding effect due to an increasing number of shells as we move down a group.</a:t>
            </a:r>
          </a:p>
          <a:p>
            <a:pPr algn="just"/>
            <a:endParaRPr lang="en-US" sz="1600" dirty="0">
              <a:latin typeface="Arial" panose="020B0604020202020204" pitchFamily="34" charset="0"/>
              <a:cs typeface="Arial" panose="020B0604020202020204" pitchFamily="34" charset="0"/>
            </a:endParaRPr>
          </a:p>
          <a:p>
            <a:pPr algn="just"/>
            <a:r>
              <a:rPr lang="en-US" sz="1600" dirty="0">
                <a:latin typeface="Arial" panose="020B0604020202020204" pitchFamily="34" charset="0"/>
                <a:cs typeface="Arial" panose="020B0604020202020204" pitchFamily="34" charset="0"/>
              </a:rPr>
              <a:t>2. Trends in ionization enthalpy </a:t>
            </a:r>
            <a:r>
              <a:rPr lang="en-US" sz="1600" b="1" dirty="0">
                <a:latin typeface="Arial" panose="020B0604020202020204" pitchFamily="34" charset="0"/>
                <a:cs typeface="Arial" panose="020B0604020202020204" pitchFamily="34" charset="0"/>
              </a:rPr>
              <a:t>across a period</a:t>
            </a:r>
            <a:r>
              <a:rPr lang="en-US" sz="1600" dirty="0">
                <a:latin typeface="Arial" panose="020B0604020202020204" pitchFamily="34" charset="0"/>
                <a:cs typeface="Arial" panose="020B0604020202020204" pitchFamily="34" charset="0"/>
              </a:rPr>
              <a:t>:</a:t>
            </a:r>
          </a:p>
          <a:p>
            <a:pPr algn="just"/>
            <a:endParaRPr lang="en-US" sz="1600" dirty="0">
              <a:latin typeface="Arial" panose="020B0604020202020204" pitchFamily="34" charset="0"/>
              <a:cs typeface="Arial" panose="020B0604020202020204" pitchFamily="34" charset="0"/>
            </a:endParaRPr>
          </a:p>
          <a:p>
            <a:pPr algn="just"/>
            <a:r>
              <a:rPr lang="en-US" sz="1600" dirty="0">
                <a:latin typeface="Arial" panose="020B0604020202020204" pitchFamily="34" charset="0"/>
                <a:cs typeface="Arial" panose="020B0604020202020204" pitchFamily="34" charset="0"/>
              </a:rPr>
              <a:t>As we move from left to right across a period, the ionization energy of elements </a:t>
            </a:r>
            <a:r>
              <a:rPr lang="en-US" sz="1600" b="1" dirty="0">
                <a:latin typeface="Arial" panose="020B0604020202020204" pitchFamily="34" charset="0"/>
                <a:cs typeface="Arial" panose="020B0604020202020204" pitchFamily="34" charset="0"/>
              </a:rPr>
              <a:t>increases</a:t>
            </a:r>
            <a:r>
              <a:rPr lang="en-US" sz="1600" dirty="0">
                <a:latin typeface="Arial" panose="020B0604020202020204" pitchFamily="34" charset="0"/>
                <a:cs typeface="Arial" panose="020B0604020202020204" pitchFamily="34" charset="0"/>
              </a:rPr>
              <a:t>. This is due to the decrease in the size of atoms across a period. The valence electrons get closer to the nucleus of an atom as we move from left to right due to increased nuclear charge. The force of attraction between the nucleus and the electrons increases and hence more energy is required to remove an electron from the valence shell.</a:t>
            </a:r>
            <a:endParaRPr lang="en-IN" sz="16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03A0FD60-F8A6-4F81-85F6-5569983EAC6E}"/>
              </a:ext>
            </a:extLst>
          </p:cNvPr>
          <p:cNvPicPr>
            <a:picLocks noChangeAspect="1"/>
          </p:cNvPicPr>
          <p:nvPr/>
        </p:nvPicPr>
        <p:blipFill>
          <a:blip r:embed="rId2"/>
          <a:stretch>
            <a:fillRect/>
          </a:stretch>
        </p:blipFill>
        <p:spPr>
          <a:xfrm>
            <a:off x="2880904" y="157829"/>
            <a:ext cx="6430192" cy="818640"/>
          </a:xfrm>
          <a:prstGeom prst="rect">
            <a:avLst/>
          </a:prstGeom>
        </p:spPr>
      </p:pic>
      <p:pic>
        <p:nvPicPr>
          <p:cNvPr id="5" name="Picture 4">
            <a:extLst>
              <a:ext uri="{FF2B5EF4-FFF2-40B4-BE49-F238E27FC236}">
                <a16:creationId xmlns:a16="http://schemas.microsoft.com/office/drawing/2014/main" id="{1956D68B-7EF1-42BE-BD30-61ECA90F3F20}"/>
              </a:ext>
            </a:extLst>
          </p:cNvPr>
          <p:cNvPicPr>
            <a:picLocks noChangeAspect="1"/>
          </p:cNvPicPr>
          <p:nvPr/>
        </p:nvPicPr>
        <p:blipFill>
          <a:blip r:embed="rId3"/>
          <a:stretch>
            <a:fillRect/>
          </a:stretch>
        </p:blipFill>
        <p:spPr>
          <a:xfrm>
            <a:off x="8065972" y="1490331"/>
            <a:ext cx="3917480" cy="2923042"/>
          </a:xfrm>
          <a:prstGeom prst="rect">
            <a:avLst/>
          </a:prstGeom>
        </p:spPr>
      </p:pic>
    </p:spTree>
    <p:extLst>
      <p:ext uri="{BB962C8B-B14F-4D97-AF65-F5344CB8AC3E}">
        <p14:creationId xmlns:p14="http://schemas.microsoft.com/office/powerpoint/2010/main" val="35577669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8811</TotalTime>
  <Words>4175</Words>
  <Application>Microsoft Office PowerPoint</Application>
  <PresentationFormat>Widescreen</PresentationFormat>
  <Paragraphs>227</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Calibri Light</vt:lpstr>
      <vt:lpstr>Cambria Math</vt:lpstr>
      <vt:lpstr>Comic Sans MS</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Mohit Ahuja</dc:creator>
  <cp:lastModifiedBy>Mohit Ahuja</cp:lastModifiedBy>
  <cp:revision>8</cp:revision>
  <dcterms:created xsi:type="dcterms:W3CDTF">2021-12-21T17:17:44Z</dcterms:created>
  <dcterms:modified xsi:type="dcterms:W3CDTF">2022-01-01T20:51:18Z</dcterms:modified>
</cp:coreProperties>
</file>